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4135" r:id="rId4"/>
    <p:sldMasterId id="2147484148" r:id="rId5"/>
  </p:sldMasterIdLst>
  <p:notesMasterIdLst>
    <p:notesMasterId r:id="rId19"/>
  </p:notesMasterIdLst>
  <p:sldIdLst>
    <p:sldId id="257" r:id="rId6"/>
    <p:sldId id="258" r:id="rId7"/>
    <p:sldId id="260" r:id="rId8"/>
    <p:sldId id="270" r:id="rId9"/>
    <p:sldId id="271" r:id="rId10"/>
    <p:sldId id="272" r:id="rId11"/>
    <p:sldId id="273" r:id="rId12"/>
    <p:sldId id="262" r:id="rId13"/>
    <p:sldId id="274" r:id="rId14"/>
    <p:sldId id="264" r:id="rId15"/>
    <p:sldId id="265" r:id="rId16"/>
    <p:sldId id="266" r:id="rId17"/>
    <p:sldId id="268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94694"/>
  </p:normalViewPr>
  <p:slideViewPr>
    <p:cSldViewPr>
      <p:cViewPr varScale="1">
        <p:scale>
          <a:sx n="121" d="100"/>
          <a:sy n="121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00E65D-CC19-E149-BFA8-50E226DB54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CE3DC7C-6AB6-C945-8C87-CBA8E7A52B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AAF250A-ED14-0042-BDED-0142386477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4DF80E0-5845-744C-90DB-DADAECBE51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949544E-3DC1-8547-99F7-7AD343C184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1FD0572-DF7B-2542-B0A5-DA2DA3799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B4B51170-E972-3B4F-A84B-699612E80B5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75AEBBC-96DD-6143-BFA4-B214E0F6D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B12A67-DF84-E148-963C-3FE977BABA5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09F53F7-B909-B646-83D2-8854907B7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C42A2DE-6EA9-4E42-B64A-276D64DC0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1944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96000"/>
            <a:ext cx="8207375" cy="3950444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91672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5200"/>
            <a:ext cx="2057400" cy="481454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5200"/>
            <a:ext cx="6019800" cy="481454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425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2196000"/>
            <a:ext cx="8207375" cy="4041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450260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561B2-0918-1046-99A0-4A3C99AAA9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5271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196000"/>
            <a:ext cx="8207375" cy="3878436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8BF75-432E-A743-A6DA-41CB25BD86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6078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0EE0F-CA1D-6144-9C69-BDEFF26E82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19968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196000"/>
            <a:ext cx="4027487" cy="40241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6000"/>
            <a:ext cx="4027488" cy="40241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5A20C-23ED-5F4D-A249-84DFFA624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573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lways Learning">
            <a:extLst>
              <a:ext uri="{FF2B5EF4-FFF2-40B4-BE49-F238E27FC236}">
                <a16:creationId xmlns:a16="http://schemas.microsoft.com/office/drawing/2014/main" id="{1DAB7E9D-E5BA-974C-8272-18921D3569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6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32601"/>
            <a:ext cx="4040188" cy="31935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6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32601"/>
            <a:ext cx="4041775" cy="31935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C952A18-BF41-F945-9780-A0D28F669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8833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171D4-9BEE-0446-BABD-E58800B41E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9081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C75625-A392-A24A-A974-B9C25760E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3443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196000"/>
            <a:ext cx="8207375" cy="3878436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0096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3008313" cy="8656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5200"/>
            <a:ext cx="5111750" cy="478539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7A3E-05C7-6845-B64D-BD55029C2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4800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0362"/>
            <a:ext cx="5486400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292E-3D00-6945-89DB-3E15D871A4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18082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96000"/>
            <a:ext cx="8207375" cy="3950444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2C314-FECA-E644-9952-36B4D79C2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5339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5200"/>
            <a:ext cx="2057400" cy="481454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5200"/>
            <a:ext cx="6019800" cy="481454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191E5-C299-CF45-9027-EC6CF0A34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9188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2196000"/>
            <a:ext cx="8207375" cy="4041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D0FB2-23DC-8C45-AB51-C0EB25640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</a:t>
            </a:r>
            <a:r>
              <a:rPr lang="en-GB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017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18658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196000"/>
            <a:ext cx="4027487" cy="40241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6000"/>
            <a:ext cx="4027488" cy="40241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6080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lways Learning">
            <a:extLst>
              <a:ext uri="{FF2B5EF4-FFF2-40B4-BE49-F238E27FC236}">
                <a16:creationId xmlns:a16="http://schemas.microsoft.com/office/drawing/2014/main" id="{9CDFFC5B-C090-BE4C-9AD2-B7F7EA4A8F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6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32601"/>
            <a:ext cx="4040188" cy="31935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6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32601"/>
            <a:ext cx="4041775" cy="31935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551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8229600" cy="86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5709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647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00"/>
            <a:ext cx="3008313" cy="8656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5200"/>
            <a:ext cx="5111750" cy="478539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7889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0362"/>
            <a:ext cx="5486400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4060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TEC Nationals&#10;Sport">
            <a:extLst>
              <a:ext uri="{FF2B5EF4-FFF2-40B4-BE49-F238E27FC236}">
                <a16:creationId xmlns:a16="http://schemas.microsoft.com/office/drawing/2014/main" id="{ADB23FB6-580C-8744-8AFB-6BB6061F70B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4">
            <a:extLst>
              <a:ext uri="{FF2B5EF4-FFF2-40B4-BE49-F238E27FC236}">
                <a16:creationId xmlns:a16="http://schemas.microsoft.com/office/drawing/2014/main" id="{88D419CA-1E5F-A64C-8DB3-CEFB0931E4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2413" y="723900"/>
            <a:ext cx="7199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100" b="1" dirty="0">
                <a:solidFill>
                  <a:schemeClr val="bg1"/>
                </a:solidFill>
                <a:ea typeface="+mn-ea"/>
              </a:rPr>
              <a:t>Unit 1: Anatomy and Physiology </a:t>
            </a: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40B93E24-5438-D94A-9287-2D73F783EB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5F0D8192-0FB1-CA49-BEA2-B96D710CE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060575"/>
            <a:ext cx="8229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9E9FCF-EAFC-A546-B14C-0B33F304931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0072BB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  <p:pic>
        <p:nvPicPr>
          <p:cNvPr id="3" name="Picture 10" descr="Pearson">
            <a:extLst>
              <a:ext uri="{FF2B5EF4-FFF2-40B4-BE49-F238E27FC236}">
                <a16:creationId xmlns:a16="http://schemas.microsoft.com/office/drawing/2014/main" id="{8F6AC654-B736-5544-8CF8-0D1884411E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64288"/>
            <a:ext cx="15287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lways Learning">
            <a:extLst>
              <a:ext uri="{FF2B5EF4-FFF2-40B4-BE49-F238E27FC236}">
                <a16:creationId xmlns:a16="http://schemas.microsoft.com/office/drawing/2014/main" id="{24935616-E6D1-F64F-949C-4C9A1E0660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86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  <p:sldLayoutId id="2147485185" r:id="rId12"/>
  </p:sldLayoutIdLst>
  <p:transition>
    <p:sndAc>
      <p:stSnd>
        <p:snd r:embed="rId14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TEC Nationals&#10;Sport">
            <a:extLst>
              <a:ext uri="{FF2B5EF4-FFF2-40B4-BE49-F238E27FC236}">
                <a16:creationId xmlns:a16="http://schemas.microsoft.com/office/drawing/2014/main" id="{2312FC66-6A9D-1D4A-8787-615ECABEE1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4">
            <a:extLst>
              <a:ext uri="{FF2B5EF4-FFF2-40B4-BE49-F238E27FC236}">
                <a16:creationId xmlns:a16="http://schemas.microsoft.com/office/drawing/2014/main" id="{497E13C3-9647-0440-BE8D-DC978CA24D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2413" y="723900"/>
            <a:ext cx="7199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100" b="1" dirty="0">
                <a:solidFill>
                  <a:schemeClr val="bg1"/>
                </a:solidFill>
                <a:ea typeface="+mn-ea"/>
              </a:rPr>
              <a:t>Unit 1: Anatomy and Physiology </a:t>
            </a:r>
          </a:p>
        </p:txBody>
      </p: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3D20DC2D-8AFE-8841-80F2-C8F85C1C6C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FBAD2977-9A9D-C847-AB36-F012CE3B9F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060575"/>
            <a:ext cx="8229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AFF3CC-CE49-CE4B-A5BC-81A7D33BC82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0072BB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ea typeface="+mn-ea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9E43A50-82AD-B443-BD64-F2A569823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3" y="6453188"/>
            <a:ext cx="6911975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Pearson Education Ltd 2016. Copying permitted for purchasing institution only. </a:t>
            </a:r>
          </a:p>
        </p:txBody>
      </p:sp>
      <p:pic>
        <p:nvPicPr>
          <p:cNvPr id="3" name="Picture 10" descr="Pearson">
            <a:extLst>
              <a:ext uri="{FF2B5EF4-FFF2-40B4-BE49-F238E27FC236}">
                <a16:creationId xmlns:a16="http://schemas.microsoft.com/office/drawing/2014/main" id="{1D014C12-6AA3-6B40-A83E-D56E043BB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64288"/>
            <a:ext cx="15287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  <p:sldLayoutId id="2147485198" r:id="rId12"/>
  </p:sldLayoutIdLst>
  <p:transition>
    <p:sndAc>
      <p:stSnd>
        <p:snd r:embed="rId14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F4C193F-B801-D540-83C9-8305086B1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Unit 1: Anatomy and Physiology</a:t>
            </a:r>
          </a:p>
        </p:txBody>
      </p:sp>
      <p:sp>
        <p:nvSpPr>
          <p:cNvPr id="17411" name="Subtitle 1">
            <a:extLst>
              <a:ext uri="{FF2B5EF4-FFF2-40B4-BE49-F238E27FC236}">
                <a16:creationId xmlns:a16="http://schemas.microsoft.com/office/drawing/2014/main" id="{B0E920B7-094E-9743-A78C-953779883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Learning aim 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C358B93B-11E8-F745-878F-F9A86868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GB" altLang="en-US" sz="3600">
                <a:ea typeface="ＭＳ Ｐゴシック" panose="020B0600070205080204" pitchFamily="34" charset="-128"/>
              </a:rPr>
              <a:t>Synovial joint structure</a:t>
            </a:r>
          </a:p>
        </p:txBody>
      </p:sp>
      <p:sp>
        <p:nvSpPr>
          <p:cNvPr id="27651" name="Footer Placeholder 3">
            <a:extLst>
              <a:ext uri="{FF2B5EF4-FFF2-40B4-BE49-F238E27FC236}">
                <a16:creationId xmlns:a16="http://schemas.microsoft.com/office/drawing/2014/main" id="{13B07373-8FDB-1F4E-A7CD-1323170FC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  <p:pic>
        <p:nvPicPr>
          <p:cNvPr id="27652" name="Content Placeholder 2">
            <a:extLst>
              <a:ext uri="{FF2B5EF4-FFF2-40B4-BE49-F238E27FC236}">
                <a16:creationId xmlns:a16="http://schemas.microsoft.com/office/drawing/2014/main" id="{5DCA79C3-446F-BF42-9E4B-FAAEAFC16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8" y="2205038"/>
            <a:ext cx="8035925" cy="3744912"/>
          </a:xfrm>
        </p:spPr>
      </p:pic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D661DFC-84AE-3D46-B1E3-F715E77D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GB" altLang="en-US" sz="3600">
                <a:ea typeface="ＭＳ Ｐゴシック" panose="020B0600070205080204" pitchFamily="34" charset="-128"/>
              </a:rPr>
              <a:t>Types of synovial joint</a:t>
            </a: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F79DFF80-73D9-C348-AE3D-D4728EEF4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437556A4-0142-734B-ACAC-08CFCD265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276475"/>
            <a:ext cx="82851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F857-9758-8E4F-8C8F-E10FBE879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3959225" cy="4806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72BB"/>
                </a:solidFill>
                <a:ea typeface="+mn-ea"/>
              </a:rPr>
              <a:t>Responses of skeletal system to a single sport session:</a:t>
            </a:r>
          </a:p>
          <a:p>
            <a:pPr>
              <a:defRPr/>
            </a:pPr>
            <a:r>
              <a:rPr lang="en-GB" dirty="0">
                <a:ea typeface="+mn-ea"/>
              </a:rPr>
              <a:t>Increase in mineral uptake within bones due to weight-bearing exercises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5EAB1-C169-804E-9E61-3B503B2C1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27488" cy="4806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72BB"/>
                </a:solidFill>
                <a:ea typeface="+mn-ea"/>
              </a:rPr>
              <a:t>Adaptations of skeletal system to exercise:</a:t>
            </a:r>
            <a:br>
              <a:rPr lang="en-GB" dirty="0">
                <a:solidFill>
                  <a:srgbClr val="0072BB"/>
                </a:solidFill>
                <a:ea typeface="+mn-ea"/>
              </a:rPr>
            </a:br>
            <a:endParaRPr lang="en-GB" dirty="0">
              <a:solidFill>
                <a:srgbClr val="0072BB"/>
              </a:solidFill>
              <a:ea typeface="+mn-ea"/>
            </a:endParaRPr>
          </a:p>
          <a:p>
            <a:pPr>
              <a:defRPr/>
            </a:pPr>
            <a:r>
              <a:rPr lang="en-GB" dirty="0">
                <a:ea typeface="+mn-ea"/>
              </a:rPr>
              <a:t>Increased bone strength</a:t>
            </a:r>
          </a:p>
          <a:p>
            <a:pPr>
              <a:defRPr/>
            </a:pPr>
            <a:r>
              <a:rPr lang="en-GB" dirty="0">
                <a:ea typeface="+mn-ea"/>
              </a:rPr>
              <a:t>Increased ligament strength</a:t>
            </a: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CDC3DA23-93FC-CB41-957A-DAFC281E8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>
            <a:extLst>
              <a:ext uri="{FF2B5EF4-FFF2-40B4-BE49-F238E27FC236}">
                <a16:creationId xmlns:a16="http://schemas.microsoft.com/office/drawing/2014/main" id="{FC6DA67C-43B4-CC4E-898F-93E7471C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5388"/>
            <a:ext cx="9144000" cy="863600"/>
          </a:xfrm>
        </p:spPr>
        <p:txBody>
          <a:bodyPr/>
          <a:lstStyle/>
          <a:p>
            <a:pPr>
              <a:defRPr/>
            </a:pPr>
            <a:r>
              <a:rPr lang="en-GB" altLang="en-US" sz="3600" spc="-70" dirty="0">
                <a:ea typeface="+mj-ea"/>
              </a:rPr>
              <a:t>Additional factors affecting skeletal system</a:t>
            </a:r>
          </a:p>
        </p:txBody>
      </p:sp>
      <p:sp>
        <p:nvSpPr>
          <p:cNvPr id="36867" name="Content Placeholder 8">
            <a:extLst>
              <a:ext uri="{FF2B5EF4-FFF2-40B4-BE49-F238E27FC236}">
                <a16:creationId xmlns:a16="http://schemas.microsoft.com/office/drawing/2014/main" id="{C0845D5B-910B-8E46-BEB8-A705469A0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95513"/>
            <a:ext cx="8207375" cy="38782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altLang="en-US" b="1" dirty="0">
                <a:ea typeface="+mn-ea"/>
              </a:rPr>
              <a:t>Arthritis</a:t>
            </a:r>
          </a:p>
          <a:p>
            <a:pPr>
              <a:defRPr/>
            </a:pPr>
            <a:r>
              <a:rPr lang="en-GB" altLang="en-US" dirty="0">
                <a:ea typeface="+mn-ea"/>
              </a:rPr>
              <a:t>Inflammation within a synovial joint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altLang="en-US" b="1" dirty="0">
                <a:ea typeface="+mn-ea"/>
              </a:rPr>
              <a:t>Osteoporosis</a:t>
            </a:r>
          </a:p>
          <a:p>
            <a:pPr>
              <a:defRPr/>
            </a:pPr>
            <a:r>
              <a:rPr lang="en-GB" altLang="en-US" dirty="0">
                <a:ea typeface="+mn-ea"/>
              </a:rPr>
              <a:t>Weakening of bones caused by a </a:t>
            </a:r>
            <a:r>
              <a:rPr lang="en-GB" altLang="en-US">
                <a:ea typeface="+mn-ea"/>
              </a:rPr>
              <a:t>loss of </a:t>
            </a:r>
            <a:r>
              <a:rPr lang="en-GB" altLang="en-US" dirty="0">
                <a:ea typeface="+mn-ea"/>
              </a:rPr>
              <a:t>calcium or</a:t>
            </a:r>
            <a:br>
              <a:rPr lang="en-GB" altLang="en-US" dirty="0">
                <a:ea typeface="+mn-ea"/>
              </a:rPr>
            </a:br>
            <a:r>
              <a:rPr lang="en-GB" altLang="en-US" dirty="0">
                <a:ea typeface="+mn-ea"/>
              </a:rPr>
              <a:t>a lack of vitamin 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altLang="en-US" b="1" dirty="0">
                <a:ea typeface="+mn-ea"/>
              </a:rPr>
              <a:t>Age</a:t>
            </a:r>
          </a:p>
          <a:p>
            <a:pPr>
              <a:defRPr/>
            </a:pPr>
            <a:r>
              <a:rPr lang="en-GB" altLang="en-US" dirty="0">
                <a:ea typeface="+mn-ea"/>
              </a:rPr>
              <a:t>Putting too much force on a child's bones can damage the epiphyseal plates, causing stunted growth </a:t>
            </a:r>
          </a:p>
        </p:txBody>
      </p:sp>
      <p:sp>
        <p:nvSpPr>
          <p:cNvPr id="30724" name="Footer Placeholder 6">
            <a:extLst>
              <a:ext uri="{FF2B5EF4-FFF2-40B4-BE49-F238E27FC236}">
                <a16:creationId xmlns:a16="http://schemas.microsoft.com/office/drawing/2014/main" id="{25654C98-2BD5-A948-A626-493C59F5E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22596C4-5B9A-5A40-9059-71CF85FD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100138"/>
            <a:ext cx="8229600" cy="863600"/>
          </a:xfrm>
        </p:spPr>
        <p:txBody>
          <a:bodyPr/>
          <a:lstStyle/>
          <a:p>
            <a:pPr algn="l"/>
            <a:r>
              <a:rPr lang="en-GB" altLang="en-US" sz="3600" b="1">
                <a:ea typeface="ＭＳ Ｐゴシック" panose="020B0600070205080204" pitchFamily="34" charset="-128"/>
              </a:rPr>
              <a:t>Structure of the skeletal system</a:t>
            </a:r>
            <a:endParaRPr lang="en-GB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19459" name="Footer Placeholder 3">
            <a:extLst>
              <a:ext uri="{FF2B5EF4-FFF2-40B4-BE49-F238E27FC236}">
                <a16:creationId xmlns:a16="http://schemas.microsoft.com/office/drawing/2014/main" id="{29CABA9C-B673-C247-99D3-EBD4A1CE1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61CF48D6-69A8-FB43-9954-D51EB6A91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916113"/>
            <a:ext cx="493077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3DA8AF1-3B71-614E-BC3D-8A469D27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GB" altLang="en-US" sz="3600">
                <a:ea typeface="ＭＳ Ｐゴシック" panose="020B0600070205080204" pitchFamily="34" charset="-128"/>
              </a:rPr>
              <a:t>Types of bone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926A63C-82F1-4845-A38B-BEC2B1D7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95513"/>
            <a:ext cx="8207375" cy="3878262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Long bones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Short bones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Flat bones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Irregular bones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Sesamoid bones</a:t>
            </a:r>
          </a:p>
        </p:txBody>
      </p:sp>
      <p:sp>
        <p:nvSpPr>
          <p:cNvPr id="20484" name="Footer Placeholder 4">
            <a:extLst>
              <a:ext uri="{FF2B5EF4-FFF2-40B4-BE49-F238E27FC236}">
                <a16:creationId xmlns:a16="http://schemas.microsoft.com/office/drawing/2014/main" id="{23B05BF2-03D4-A346-A05B-0F950786C4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  <p:sp>
        <p:nvSpPr>
          <p:cNvPr id="31749" name="Content Placeholder 3">
            <a:extLst>
              <a:ext uri="{FF2B5EF4-FFF2-40B4-BE49-F238E27FC236}">
                <a16:creationId xmlns:a16="http://schemas.microsoft.com/office/drawing/2014/main" id="{3EC05F50-D9F1-7649-9819-5DE39693EA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67175" y="2195513"/>
            <a:ext cx="5076825" cy="40243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dirty="0">
                <a:ea typeface="+mn-ea"/>
              </a:rPr>
              <a:t>e.g. femur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dirty="0">
                <a:ea typeface="+mn-ea"/>
              </a:rPr>
              <a:t>e.g. carpals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dirty="0">
                <a:ea typeface="+mn-ea"/>
              </a:rPr>
              <a:t>e.g. sternum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dirty="0">
                <a:ea typeface="+mn-ea"/>
              </a:rPr>
              <a:t>e.g. spinal vertebrae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dirty="0">
                <a:ea typeface="+mn-ea"/>
              </a:rPr>
              <a:t>e.g. patella</a:t>
            </a:r>
          </a:p>
          <a:p>
            <a:pPr>
              <a:defRPr/>
            </a:pPr>
            <a:endParaRPr lang="en-GB" altLang="en-US" dirty="0">
              <a:ea typeface="+mn-ea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70F7432-1EC4-AF47-922B-11EB2127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GB" altLang="en-US" sz="3600">
                <a:ea typeface="ＭＳ Ｐゴシック" panose="020B0600070205080204" pitchFamily="34" charset="-128"/>
              </a:rPr>
              <a:t>The axial skeleton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F4A8C030-FCDA-DB40-BAA7-265D20A001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7C60CBD3-FB8D-FB4C-BCE5-23470DC3F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58988"/>
            <a:ext cx="65722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BF98B51-0CEC-124E-BA69-5081A68A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GB" altLang="en-US" sz="3600">
                <a:ea typeface="ＭＳ Ｐゴシック" panose="020B0600070205080204" pitchFamily="34" charset="-128"/>
              </a:rPr>
              <a:t>The appendicular skeleton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2FD5116F-9738-1A46-B28E-7E64B7C61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5E8F8C58-1C45-9E4C-A799-63B66827D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058988"/>
            <a:ext cx="62642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0D148B5-7B51-1944-8BC9-1AA27148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GB" altLang="en-US" sz="3600">
                <a:ea typeface="ＭＳ Ｐゴシック" panose="020B0600070205080204" pitchFamily="34" charset="-128"/>
              </a:rPr>
              <a:t>Spine (vertebral column) (1)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5215189-4F70-3C4D-ACB3-580228B7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95513"/>
            <a:ext cx="8207375" cy="3878262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Extends from base of the cranium to the pelvis</a:t>
            </a:r>
          </a:p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Provides a central axis for the body</a:t>
            </a:r>
          </a:p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Made up out of 33 irregular bones (</a:t>
            </a:r>
            <a:r>
              <a:rPr lang="en-GB" altLang="en-US" b="1" dirty="0">
                <a:ea typeface="ＭＳ Ｐゴシック" panose="020B0600070205080204" pitchFamily="34" charset="-128"/>
              </a:rPr>
              <a:t>vertebrae</a:t>
            </a:r>
            <a:r>
              <a:rPr lang="en-GB" altLang="en-US" dirty="0">
                <a:ea typeface="ＭＳ Ｐゴシック" panose="020B0600070205080204" pitchFamily="34" charset="-128"/>
              </a:rPr>
              <a:t>)</a:t>
            </a:r>
          </a:p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Makes up 40% of person’s overall height</a:t>
            </a:r>
          </a:p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Held together by powerful </a:t>
            </a:r>
            <a:r>
              <a:rPr lang="en-GB" altLang="en-US" b="1" dirty="0">
                <a:ea typeface="ＭＳ Ｐゴシック" panose="020B0600070205080204" pitchFamily="34" charset="-128"/>
              </a:rPr>
              <a:t>ligaments</a:t>
            </a:r>
            <a:r>
              <a:rPr lang="en-GB" altLang="en-US" dirty="0">
                <a:ea typeface="ＭＳ Ｐゴシック" panose="020B0600070205080204" pitchFamily="34" charset="-128"/>
              </a:rPr>
              <a:t> allowing little movement between adjacent vertebrae but a great deal of flexibility across the spine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6E882D90-6CE4-FB40-B367-76A3E1FE7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67340DA-A857-ED4C-8813-BE200A35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GB" altLang="en-US" sz="3600">
                <a:ea typeface="ＭＳ Ｐゴシック" panose="020B0600070205080204" pitchFamily="34" charset="-128"/>
              </a:rPr>
              <a:t>Five main regions of the spine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0E98C3D-8C63-9D4F-9236-5BD042CD2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95513"/>
            <a:ext cx="8207375" cy="3878262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Cervical – 7 vertebrae of the neck, forming a pivot joint for the head</a:t>
            </a:r>
          </a:p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Thoracic – 12 vertebrae of the mid-spine, articulating the ribs</a:t>
            </a:r>
          </a:p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Lumbar – 5 largest vertebrae in the lower back, supporting weight</a:t>
            </a:r>
          </a:p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Sacral – 5 vertebrae fused together to form the sacrum, the back wall of the pelvic girdle</a:t>
            </a:r>
          </a:p>
          <a:p>
            <a:pPr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Coccygeal – 4 vertebrae at the bottom forming the coccyx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A1F4AE78-16ED-0143-9F6D-2C343174F0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CDD80869-6C88-B749-AD71-29A3CAD1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Functions of skeletal system</a:t>
            </a:r>
          </a:p>
        </p:txBody>
      </p:sp>
      <p:sp>
        <p:nvSpPr>
          <p:cNvPr id="25603" name="Content Placeholder 5">
            <a:extLst>
              <a:ext uri="{FF2B5EF4-FFF2-40B4-BE49-F238E27FC236}">
                <a16:creationId xmlns:a16="http://schemas.microsoft.com/office/drawing/2014/main" id="{1B91BE91-297B-4742-BF1B-984D5451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95513"/>
            <a:ext cx="8207375" cy="3878262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Supporting framework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Protection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Attachment for skeletal muscle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Source of blood cell production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Minerals store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Leverage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Weight bearing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Reducing friction across a joint</a:t>
            </a: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596E8F42-F86D-214A-9422-B7C87CB58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7C1CC32C-6CE6-614B-BD80-BF2D1F30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5388"/>
            <a:ext cx="8229600" cy="8636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Fixed and slightly moveable joints</a:t>
            </a:r>
          </a:p>
        </p:txBody>
      </p:sp>
      <p:sp>
        <p:nvSpPr>
          <p:cNvPr id="26627" name="Content Placeholder 5">
            <a:extLst>
              <a:ext uri="{FF2B5EF4-FFF2-40B4-BE49-F238E27FC236}">
                <a16:creationId xmlns:a16="http://schemas.microsoft.com/office/drawing/2014/main" id="{B167A998-9BEE-9948-9E2F-96E17760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95513"/>
            <a:ext cx="8207375" cy="38782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altLang="en-US" b="1" dirty="0">
                <a:ea typeface="ＭＳ Ｐゴシック" panose="020B0600070205080204" pitchFamily="34" charset="-128"/>
              </a:rPr>
              <a:t>Fixed joints</a:t>
            </a:r>
          </a:p>
          <a:p>
            <a:pPr>
              <a:defRPr/>
            </a:pPr>
            <a:r>
              <a:rPr lang="en-GB" altLang="en-US" sz="2000" dirty="0">
                <a:ea typeface="ＭＳ Ｐゴシック" panose="020B0600070205080204" pitchFamily="34" charset="-128"/>
              </a:rPr>
              <a:t>Do not move</a:t>
            </a:r>
          </a:p>
          <a:p>
            <a:pPr>
              <a:defRPr/>
            </a:pPr>
            <a:r>
              <a:rPr lang="en-GB" altLang="en-US" sz="2000" dirty="0">
                <a:ea typeface="ＭＳ Ｐゴシック" panose="020B0600070205080204" pitchFamily="34" charset="-128"/>
              </a:rPr>
              <a:t>Form when bones interlock and overlap during childhood</a:t>
            </a:r>
          </a:p>
          <a:p>
            <a:pPr>
              <a:defRPr/>
            </a:pPr>
            <a:r>
              <a:rPr lang="en-GB" altLang="en-US" sz="2000" dirty="0">
                <a:ea typeface="ＭＳ Ｐゴシック" panose="020B0600070205080204" pitchFamily="34" charset="-128"/>
              </a:rPr>
              <a:t>Held together by tough, fibrous tissue</a:t>
            </a:r>
          </a:p>
          <a:p>
            <a:pPr>
              <a:defRPr/>
            </a:pPr>
            <a:r>
              <a:rPr lang="en-GB" altLang="en-US" sz="2000" dirty="0">
                <a:ea typeface="ＭＳ Ｐゴシック" panose="020B0600070205080204" pitchFamily="34" charset="-128"/>
              </a:rPr>
              <a:t>e.g. bone plates in the cranium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altLang="en-US" b="1" dirty="0">
                <a:ea typeface="ＭＳ Ｐゴシック" panose="020B0600070205080204" pitchFamily="34" charset="-128"/>
              </a:rPr>
              <a:t>Slightly moveable</a:t>
            </a:r>
          </a:p>
          <a:p>
            <a:pPr>
              <a:defRPr/>
            </a:pPr>
            <a:r>
              <a:rPr lang="en-GB" altLang="en-US" sz="2000" dirty="0">
                <a:ea typeface="ＭＳ Ｐゴシック" panose="020B0600070205080204" pitchFamily="34" charset="-128"/>
              </a:rPr>
              <a:t>Allow slight movement</a:t>
            </a:r>
          </a:p>
          <a:p>
            <a:pPr>
              <a:defRPr/>
            </a:pPr>
            <a:r>
              <a:rPr lang="en-GB" altLang="en-US" sz="2000" dirty="0">
                <a:ea typeface="ＭＳ Ｐゴシック" panose="020B0600070205080204" pitchFamily="34" charset="-128"/>
              </a:rPr>
              <a:t>Bone ends covered with smooth, shining covering (articular 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cartlidge</a:t>
            </a:r>
            <a:r>
              <a:rPr lang="en-GB" altLang="en-US" sz="2000" dirty="0">
                <a:ea typeface="ＭＳ Ｐゴシック" panose="020B0600070205080204" pitchFamily="34" charset="-128"/>
              </a:rPr>
              <a:t>)</a:t>
            </a:r>
          </a:p>
          <a:p>
            <a:pPr>
              <a:defRPr/>
            </a:pPr>
            <a:r>
              <a:rPr lang="en-GB" altLang="en-US" sz="2000" dirty="0">
                <a:ea typeface="ＭＳ Ｐゴシック" panose="020B0600070205080204" pitchFamily="34" charset="-128"/>
              </a:rPr>
              <a:t>Bones separated by pads of white 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firbrocartlidge</a:t>
            </a:r>
            <a:r>
              <a:rPr lang="en-GB" altLang="en-US" sz="2000" dirty="0">
                <a:ea typeface="ＭＳ Ｐゴシック" panose="020B0600070205080204" pitchFamily="34" charset="-128"/>
              </a:rPr>
              <a:t> which compress to allow movement</a:t>
            </a:r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85C1C5FF-1552-5C4F-9931-B0BA96F56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Verdana" panose="020B0604030504040204" pitchFamily="34" charset="0"/>
              </a:rPr>
              <a:t>© Pearson Education Ltd 2016. Copying permitted for purchasing institution only.</a:t>
            </a:r>
            <a:r>
              <a:rPr lang="en-GB" altLang="en-US" sz="1100"/>
              <a:t>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theme/theme1.xml><?xml version="1.0" encoding="utf-8"?>
<a:theme xmlns:a="http://schemas.openxmlformats.org/drawingml/2006/main" name="1_TitleSlide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FEEAE5676194E936057164B9178BD" ma:contentTypeVersion="2" ma:contentTypeDescription="Create a new document." ma:contentTypeScope="" ma:versionID="f59f1fb745ede5670e66fd4131f3da13">
  <xsd:schema xmlns:xsd="http://www.w3.org/2001/XMLSchema" xmlns:xs="http://www.w3.org/2001/XMLSchema" xmlns:p="http://schemas.microsoft.com/office/2006/metadata/properties" xmlns:ns2="5dca5159-1539-48e2-a8a6-b9646d321f10" targetNamespace="http://schemas.microsoft.com/office/2006/metadata/properties" ma:root="true" ma:fieldsID="52d1e01605707bc0a3a6a49c7144bdcc" ns2:_="">
    <xsd:import namespace="5dca5159-1539-48e2-a8a6-b9646d321f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5159-1539-48e2-a8a6-b9646d321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3F77A-3BCD-4C07-8AFD-ABF2ADC875BB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dca5159-1539-48e2-a8a6-b9646d321f10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6AD80F-F995-4962-AE95-CE6D01C40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C2C8D5-3832-4749-A41F-D28FF4DC10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a5159-1539-48e2-a8a6-b9646d321f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526</Words>
  <Application>Microsoft Macintosh PowerPoint</Application>
  <PresentationFormat>On-screen Show (4:3)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Verdana</vt:lpstr>
      <vt:lpstr>Wingdings</vt:lpstr>
      <vt:lpstr>1_TitleSlide</vt:lpstr>
      <vt:lpstr>2_Default Design</vt:lpstr>
      <vt:lpstr>Unit 1: Anatomy and Physiology</vt:lpstr>
      <vt:lpstr>Structure of the skeletal system</vt:lpstr>
      <vt:lpstr>Types of bone</vt:lpstr>
      <vt:lpstr>The axial skeleton</vt:lpstr>
      <vt:lpstr>The appendicular skeleton</vt:lpstr>
      <vt:lpstr>Spine (vertebral column) (1)</vt:lpstr>
      <vt:lpstr>Five main regions of the spine</vt:lpstr>
      <vt:lpstr>Functions of skeletal system</vt:lpstr>
      <vt:lpstr>Fixed and slightly moveable joints</vt:lpstr>
      <vt:lpstr>Synovial joint structure</vt:lpstr>
      <vt:lpstr>Types of synovial joint</vt:lpstr>
      <vt:lpstr>PowerPoint Presentation</vt:lpstr>
      <vt:lpstr>Additional factors affecting skeletal system</vt:lpstr>
    </vt:vector>
  </TitlesOfParts>
  <Manager/>
  <Company>Pearson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2016</dc:title>
  <dc:subject/>
  <dc:creator>Pearson Education</dc:creator>
  <cp:keywords/>
  <dc:description/>
  <cp:lastModifiedBy>K Chodera</cp:lastModifiedBy>
  <cp:revision>181</cp:revision>
  <dcterms:created xsi:type="dcterms:W3CDTF">2010-12-13T13:21:58Z</dcterms:created>
  <dcterms:modified xsi:type="dcterms:W3CDTF">2022-07-08T15:02:19Z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0x010100534FEEAE5676194E936057164B9178BD</vt:lpwstr>
  </property>
</Properties>
</file>