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7" r:id="rId5"/>
    <p:sldId id="268" r:id="rId6"/>
    <p:sldId id="269" r:id="rId7"/>
    <p:sldId id="278" r:id="rId8"/>
    <p:sldId id="279" r:id="rId9"/>
    <p:sldId id="280" r:id="rId10"/>
    <p:sldId id="281" r:id="rId11"/>
    <p:sldId id="282" r:id="rId12"/>
    <p:sldId id="283" r:id="rId13"/>
    <p:sldId id="284" r:id="rId14"/>
    <p:sldId id="285" r:id="rId15"/>
    <p:sldId id="287" r:id="rId16"/>
    <p:sldId id="288" r:id="rId17"/>
    <p:sldId id="289" r:id="rId18"/>
    <p:sldId id="29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88196-7D77-27A8-609B-ACAAF2F76FD6}" v="11" dt="2022-06-28T08:47:27.482"/>
    <p1510:client id="{C91AA503-E2C3-C83D-C0AC-73A94F0E0935}" v="4" dt="2022-06-28T08:27:20.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Harriette" userId="S::16.h.davis@chosen-hill.gloucs.sch.uk::5fe70681-0490-4240-aeb7-b97e50d5b711" providerId="AD" clId="Web-{C91AA503-E2C3-C83D-C0AC-73A94F0E0935}"/>
    <pc:docChg chg="modSld">
      <pc:chgData name="Davis, Harriette" userId="S::16.h.davis@chosen-hill.gloucs.sch.uk::5fe70681-0490-4240-aeb7-b97e50d5b711" providerId="AD" clId="Web-{C91AA503-E2C3-C83D-C0AC-73A94F0E0935}" dt="2022-06-28T08:27:20.582" v="3" actId="1076"/>
      <pc:docMkLst>
        <pc:docMk/>
      </pc:docMkLst>
      <pc:sldChg chg="modSp">
        <pc:chgData name="Davis, Harriette" userId="S::16.h.davis@chosen-hill.gloucs.sch.uk::5fe70681-0490-4240-aeb7-b97e50d5b711" providerId="AD" clId="Web-{C91AA503-E2C3-C83D-C0AC-73A94F0E0935}" dt="2022-06-28T08:27:20.582" v="3" actId="1076"/>
        <pc:sldMkLst>
          <pc:docMk/>
          <pc:sldMk cId="2218378857" sldId="280"/>
        </pc:sldMkLst>
        <pc:spChg chg="mod">
          <ac:chgData name="Davis, Harriette" userId="S::16.h.davis@chosen-hill.gloucs.sch.uk::5fe70681-0490-4240-aeb7-b97e50d5b711" providerId="AD" clId="Web-{C91AA503-E2C3-C83D-C0AC-73A94F0E0935}" dt="2022-06-28T08:27:20.582" v="3" actId="1076"/>
          <ac:spMkLst>
            <pc:docMk/>
            <pc:sldMk cId="2218378857" sldId="280"/>
            <ac:spMk id="4" creationId="{00000000-0000-0000-0000-000000000000}"/>
          </ac:spMkLst>
        </pc:spChg>
        <pc:spChg chg="mod">
          <ac:chgData name="Davis, Harriette" userId="S::16.h.davis@chosen-hill.gloucs.sch.uk::5fe70681-0490-4240-aeb7-b97e50d5b711" providerId="AD" clId="Web-{C91AA503-E2C3-C83D-C0AC-73A94F0E0935}" dt="2022-06-28T08:27:18.801" v="2" actId="1076"/>
          <ac:spMkLst>
            <pc:docMk/>
            <pc:sldMk cId="2218378857" sldId="280"/>
            <ac:spMk id="9" creationId="{00000000-0000-0000-0000-000000000000}"/>
          </ac:spMkLst>
        </pc:spChg>
        <pc:spChg chg="mod">
          <ac:chgData name="Davis, Harriette" userId="S::16.h.davis@chosen-hill.gloucs.sch.uk::5fe70681-0490-4240-aeb7-b97e50d5b711" providerId="AD" clId="Web-{C91AA503-E2C3-C83D-C0AC-73A94F0E0935}" dt="2022-06-28T08:27:16.348" v="1" actId="1076"/>
          <ac:spMkLst>
            <pc:docMk/>
            <pc:sldMk cId="2218378857" sldId="280"/>
            <ac:spMk id="10" creationId="{00000000-0000-0000-0000-000000000000}"/>
          </ac:spMkLst>
        </pc:spChg>
        <pc:spChg chg="mod">
          <ac:chgData name="Davis, Harriette" userId="S::16.h.davis@chosen-hill.gloucs.sch.uk::5fe70681-0490-4240-aeb7-b97e50d5b711" providerId="AD" clId="Web-{C91AA503-E2C3-C83D-C0AC-73A94F0E0935}" dt="2022-06-28T08:27:14.192" v="0" actId="1076"/>
          <ac:spMkLst>
            <pc:docMk/>
            <pc:sldMk cId="2218378857" sldId="280"/>
            <ac:spMk id="12" creationId="{00000000-0000-0000-0000-000000000000}"/>
          </ac:spMkLst>
        </pc:spChg>
      </pc:sldChg>
    </pc:docChg>
  </pc:docChgLst>
  <pc:docChgLst>
    <pc:chgData name="Tooth, Kieran" userId="S::16.k.tooth@chosen-hill.gloucs.sch.uk::a23981b9-8b75-4fa6-b85d-57dedcef6e78" providerId="AD" clId="Web-{56988196-7D77-27A8-609B-ACAAF2F76FD6}"/>
    <pc:docChg chg="modSld">
      <pc:chgData name="Tooth, Kieran" userId="S::16.k.tooth@chosen-hill.gloucs.sch.uk::a23981b9-8b75-4fa6-b85d-57dedcef6e78" providerId="AD" clId="Web-{56988196-7D77-27A8-609B-ACAAF2F76FD6}" dt="2022-06-28T08:47:27.482" v="10" actId="1076"/>
      <pc:docMkLst>
        <pc:docMk/>
      </pc:docMkLst>
      <pc:sldChg chg="addSp delSp modSp">
        <pc:chgData name="Tooth, Kieran" userId="S::16.k.tooth@chosen-hill.gloucs.sch.uk::a23981b9-8b75-4fa6-b85d-57dedcef6e78" providerId="AD" clId="Web-{56988196-7D77-27A8-609B-ACAAF2F76FD6}" dt="2022-06-28T08:47:27.482" v="10" actId="1076"/>
        <pc:sldMkLst>
          <pc:docMk/>
          <pc:sldMk cId="2427729923" sldId="287"/>
        </pc:sldMkLst>
        <pc:spChg chg="add del">
          <ac:chgData name="Tooth, Kieran" userId="S::16.k.tooth@chosen-hill.gloucs.sch.uk::a23981b9-8b75-4fa6-b85d-57dedcef6e78" providerId="AD" clId="Web-{56988196-7D77-27A8-609B-ACAAF2F76FD6}" dt="2022-06-28T08:47:13.075" v="7"/>
          <ac:spMkLst>
            <pc:docMk/>
            <pc:sldMk cId="2427729923" sldId="287"/>
            <ac:spMk id="2" creationId="{8B646E30-8695-904F-05DA-AB850D80EFC5}"/>
          </ac:spMkLst>
        </pc:spChg>
        <pc:spChg chg="add del mod">
          <ac:chgData name="Tooth, Kieran" userId="S::16.k.tooth@chosen-hill.gloucs.sch.uk::a23981b9-8b75-4fa6-b85d-57dedcef6e78" providerId="AD" clId="Web-{56988196-7D77-27A8-609B-ACAAF2F76FD6}" dt="2022-06-28T08:47:09.153" v="6"/>
          <ac:spMkLst>
            <pc:docMk/>
            <pc:sldMk cId="2427729923" sldId="287"/>
            <ac:spMk id="3" creationId="{BF2598D3-8AC5-E3AC-1679-1C3E3C876A40}"/>
          </ac:spMkLst>
        </pc:spChg>
        <pc:picChg chg="mod">
          <ac:chgData name="Tooth, Kieran" userId="S::16.k.tooth@chosen-hill.gloucs.sch.uk::a23981b9-8b75-4fa6-b85d-57dedcef6e78" providerId="AD" clId="Web-{56988196-7D77-27A8-609B-ACAAF2F76FD6}" dt="2022-06-28T08:47:27.482" v="10" actId="1076"/>
          <ac:picMkLst>
            <pc:docMk/>
            <pc:sldMk cId="2427729923" sldId="287"/>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6A233-7F5A-4A8E-8449-2C49AB47C601}" type="datetimeFigureOut">
              <a:rPr lang="en-GB" smtClean="0"/>
              <a:t>28/06/2022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54713-B46A-4EE1-803E-7721B65DFF26}" type="slidenum">
              <a:rPr lang="en-GB" smtClean="0"/>
              <a:t>‹#›</a:t>
            </a:fld>
            <a:endParaRPr lang="en-GB"/>
          </a:p>
        </p:txBody>
      </p:sp>
    </p:spTree>
    <p:extLst>
      <p:ext uri="{BB962C8B-B14F-4D97-AF65-F5344CB8AC3E}">
        <p14:creationId xmlns:p14="http://schemas.microsoft.com/office/powerpoint/2010/main" val="30100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cas.ac.uk/students/applying/howtoapply/personalstatement/do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CB646C1F-F876-4754-AD66-75E600F6AE1D}" type="slidenum">
              <a:rPr lang="en-GB" altLang="en-US" smtClean="0">
                <a:solidFill>
                  <a:srgbClr val="000000"/>
                </a:solidFill>
              </a:rPr>
              <a:pPr eaLnBrk="0" hangingPunct="0">
                <a:spcBef>
                  <a:spcPct val="0"/>
                </a:spcBef>
              </a:pPr>
              <a:t>4</a:t>
            </a:fld>
            <a:endParaRPr lang="en-GB" altLang="en-US">
              <a:solidFill>
                <a:srgbClr val="000000"/>
              </a:solidFill>
            </a:endParaRPr>
          </a:p>
        </p:txBody>
      </p:sp>
      <p:sp>
        <p:nvSpPr>
          <p:cNvPr id="55299" name="Rectangle 2"/>
          <p:cNvSpPr>
            <a:spLocks noGrp="1" noRot="1" noChangeAspect="1" noChangeArrowheads="1" noTextEdit="1"/>
          </p:cNvSpPr>
          <p:nvPr>
            <p:ph type="sldImg"/>
          </p:nvPr>
        </p:nvSpPr>
        <p:spPr>
          <a:xfrm>
            <a:off x="88900" y="742950"/>
            <a:ext cx="6615113" cy="3722688"/>
          </a:xfrm>
          <a:ln/>
        </p:spPr>
      </p:sp>
      <p:sp>
        <p:nvSpPr>
          <p:cNvPr id="55300" name="Rectangle 3"/>
          <p:cNvSpPr>
            <a:spLocks noGrp="1" noChangeArrowheads="1"/>
          </p:cNvSpPr>
          <p:nvPr>
            <p:ph type="body" idx="1"/>
          </p:nvPr>
        </p:nvSpPr>
        <p:spPr>
          <a:xfrm>
            <a:off x="906463" y="4714875"/>
            <a:ext cx="4978400"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This is not an exclusive list and individual institutions will have specific criteria for specific courses</a:t>
            </a:r>
          </a:p>
        </p:txBody>
      </p:sp>
    </p:spTree>
    <p:extLst>
      <p:ext uri="{BB962C8B-B14F-4D97-AF65-F5344CB8AC3E}">
        <p14:creationId xmlns:p14="http://schemas.microsoft.com/office/powerpoint/2010/main" val="150289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Good personal statements will give information about what activities you have been involved with. </a:t>
            </a:r>
          </a:p>
          <a:p>
            <a:r>
              <a:rPr lang="en-GB" altLang="en-US">
                <a:latin typeface="Arial" panose="020B0604020202020204" pitchFamily="34" charset="0"/>
              </a:rPr>
              <a:t>Better personal statements will then develop these activities into sentences that show what skills have been gained through these activities.</a:t>
            </a:r>
          </a:p>
          <a:p>
            <a:r>
              <a:rPr lang="en-GB" altLang="en-US">
                <a:latin typeface="Arial" panose="020B0604020202020204" pitchFamily="34" charset="0"/>
              </a:rPr>
              <a:t>The best personal statements will take these developed statements and show how the specific activities and skills gained are related to the course they wish to undertake. </a:t>
            </a:r>
          </a:p>
          <a:p>
            <a:r>
              <a:rPr lang="en-GB" altLang="en-US">
                <a:latin typeface="Arial" panose="020B0604020202020204" pitchFamily="34" charset="0"/>
              </a:rPr>
              <a:t>Research into courses is essential to make the highest level personal statements possible. </a:t>
            </a:r>
          </a:p>
          <a:p>
            <a:endParaRPr lang="en-GB" altLang="en-US">
              <a:latin typeface="Arial" panose="020B0604020202020204" pitchFamily="34" charset="0"/>
            </a:endParaRPr>
          </a:p>
          <a:p>
            <a:r>
              <a:rPr lang="en-GB" altLang="en-US">
                <a:latin typeface="Arial" panose="020B0604020202020204" pitchFamily="34" charset="0"/>
              </a:rPr>
              <a:t>This can be used as an exercise – students can write out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F29C05-AF3F-48F3-A10E-94416E409799}" type="slidenum">
              <a:rPr lang="en-GB" altLang="en-US" smtClean="0"/>
              <a:pPr>
                <a:spcBef>
                  <a:spcPct val="0"/>
                </a:spcBef>
              </a:pPr>
              <a:t>5</a:t>
            </a:fld>
            <a:endParaRPr lang="en-GB" altLang="en-US"/>
          </a:p>
        </p:txBody>
      </p:sp>
    </p:spTree>
    <p:extLst>
      <p:ext uri="{BB962C8B-B14F-4D97-AF65-F5344CB8AC3E}">
        <p14:creationId xmlns:p14="http://schemas.microsoft.com/office/powerpoint/2010/main" val="150244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These four examples are taken from data given in 2010 to applicants as reasons for being made unsuccessful</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6EE4E9-D307-4AB8-8A34-B2B883069702}" type="slidenum">
              <a:rPr lang="en-GB" altLang="en-US" smtClean="0">
                <a:solidFill>
                  <a:srgbClr val="000000"/>
                </a:solidFill>
              </a:rPr>
              <a:pPr>
                <a:spcBef>
                  <a:spcPct val="0"/>
                </a:spcBef>
              </a:pPr>
              <a:t>6</a:t>
            </a:fld>
            <a:endParaRPr lang="en-GB" altLang="en-US">
              <a:solidFill>
                <a:srgbClr val="000000"/>
              </a:solidFill>
            </a:endParaRPr>
          </a:p>
        </p:txBody>
      </p:sp>
    </p:spTree>
    <p:extLst>
      <p:ext uri="{BB962C8B-B14F-4D97-AF65-F5344CB8AC3E}">
        <p14:creationId xmlns:p14="http://schemas.microsoft.com/office/powerpoint/2010/main" val="90743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Further guidance can be found here: </a:t>
            </a:r>
            <a:r>
              <a:rPr lang="en-GB" altLang="en-US">
                <a:latin typeface="Arial" panose="020B0604020202020204" pitchFamily="34" charset="0"/>
                <a:hlinkClick r:id="rId3"/>
              </a:rPr>
              <a:t>http://www.ucas.ac.uk/students/applying/howtoapply/personalstatement/dos</a:t>
            </a:r>
            <a:endParaRPr lang="en-GB" altLang="en-US">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613738-44CD-4F3B-A162-3F432DEB8EA2}" type="slidenum">
              <a:rPr lang="en-GB" altLang="en-US" smtClean="0"/>
              <a:pPr>
                <a:spcBef>
                  <a:spcPct val="0"/>
                </a:spcBef>
              </a:pPr>
              <a:t>7</a:t>
            </a:fld>
            <a:endParaRPr lang="en-GB" altLang="en-US"/>
          </a:p>
        </p:txBody>
      </p:sp>
    </p:spTree>
    <p:extLst>
      <p:ext uri="{BB962C8B-B14F-4D97-AF65-F5344CB8AC3E}">
        <p14:creationId xmlns:p14="http://schemas.microsoft.com/office/powerpoint/2010/main" val="29259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If you don’t check your work you’ll end up feeling like these guys who have just realised they’ve painted the word Shcool instead of School!</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708A58-9295-4141-869E-65B4996CA3A3}" type="slidenum">
              <a:rPr lang="en-GB" altLang="en-US" smtClean="0"/>
              <a:pPr>
                <a:spcBef>
                  <a:spcPct val="0"/>
                </a:spcBef>
              </a:pPr>
              <a:t>8</a:t>
            </a:fld>
            <a:endParaRPr lang="en-GB" altLang="en-US"/>
          </a:p>
        </p:txBody>
      </p:sp>
    </p:spTree>
    <p:extLst>
      <p:ext uri="{BB962C8B-B14F-4D97-AF65-F5344CB8AC3E}">
        <p14:creationId xmlns:p14="http://schemas.microsoft.com/office/powerpoint/2010/main" val="156949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The words stay exactly the same – spellchecker could not help you here – yet the meaning is entirely different!</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4A44F0-BA10-434C-AB91-1783FAABE2B1}" type="slidenum">
              <a:rPr lang="en-GB" altLang="en-US" smtClean="0"/>
              <a:pPr>
                <a:spcBef>
                  <a:spcPct val="0"/>
                </a:spcBef>
              </a:pPr>
              <a:t>9</a:t>
            </a:fld>
            <a:endParaRPr lang="en-GB" altLang="en-US"/>
          </a:p>
        </p:txBody>
      </p:sp>
    </p:spTree>
    <p:extLst>
      <p:ext uri="{BB962C8B-B14F-4D97-AF65-F5344CB8AC3E}">
        <p14:creationId xmlns:p14="http://schemas.microsoft.com/office/powerpoint/2010/main" val="269163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Credibility is incredibly easy to loose.</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5D9FB8-A13C-4868-B91A-7C419644D926}" type="slidenum">
              <a:rPr lang="en-GB" altLang="en-US" smtClean="0"/>
              <a:pPr>
                <a:spcBef>
                  <a:spcPct val="0"/>
                </a:spcBef>
              </a:pPr>
              <a:t>10</a:t>
            </a:fld>
            <a:endParaRPr lang="en-GB" altLang="en-US"/>
          </a:p>
        </p:txBody>
      </p:sp>
    </p:spTree>
    <p:extLst>
      <p:ext uri="{BB962C8B-B14F-4D97-AF65-F5344CB8AC3E}">
        <p14:creationId xmlns:p14="http://schemas.microsoft.com/office/powerpoint/2010/main" val="353839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6AC6DECB-FA6A-404A-96D7-2E102AE7AE80}" type="slidenum">
              <a:rPr lang="en-GB" altLang="en-US" smtClean="0">
                <a:solidFill>
                  <a:srgbClr val="000000"/>
                </a:solidFill>
              </a:rPr>
              <a:pPr eaLnBrk="0" hangingPunct="0">
                <a:spcBef>
                  <a:spcPct val="0"/>
                </a:spcBef>
              </a:pPr>
              <a:t>11</a:t>
            </a:fld>
            <a:endParaRPr lang="en-GB" altLang="en-US">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The pop up banner is from the personal statement section on Apply 2012. All applicants should be aware of this.</a:t>
            </a:r>
          </a:p>
        </p:txBody>
      </p:sp>
    </p:spTree>
    <p:extLst>
      <p:ext uri="{BB962C8B-B14F-4D97-AF65-F5344CB8AC3E}">
        <p14:creationId xmlns:p14="http://schemas.microsoft.com/office/powerpoint/2010/main" val="390348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Hand out copies of this Mind Map and encourage students to choose a section and start writing out some personal information to put into a draft statement. </a:t>
            </a:r>
          </a:p>
          <a:p>
            <a:endParaRPr lang="en-GB" altLang="en-US">
              <a:latin typeface="Arial" panose="020B0604020202020204" pitchFamily="34" charset="0"/>
            </a:endParaRPr>
          </a:p>
          <a:p>
            <a:r>
              <a:rPr lang="en-GB" altLang="en-US">
                <a:latin typeface="Arial" panose="020B0604020202020204" pitchFamily="34" charset="0"/>
              </a:rPr>
              <a:t>If there are sections they are struggling on then this can give an indication where additional research needs to be taking place – for example ‘about the course’ or ‘what I want from the future’.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41EB71-8EFA-4B21-81F8-DB5DB9617A2F}" type="slidenum">
              <a:rPr lang="en-GB" altLang="en-US" smtClean="0"/>
              <a:pPr>
                <a:spcBef>
                  <a:spcPct val="0"/>
                </a:spcBef>
              </a:pPr>
              <a:t>12</a:t>
            </a:fld>
            <a:endParaRPr lang="en-GB" altLang="en-US"/>
          </a:p>
        </p:txBody>
      </p:sp>
    </p:spTree>
    <p:extLst>
      <p:ext uri="{BB962C8B-B14F-4D97-AF65-F5344CB8AC3E}">
        <p14:creationId xmlns:p14="http://schemas.microsoft.com/office/powerpoint/2010/main" val="909442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6/28/2022</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F1211-4E0C-4AB3-B04F-585959BDAFE8}" type="datetimeFigureOut">
              <a:rPr lang="en-US" dirty="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DECAF-D3BE-4069-9C78-642ECCD01477}" type="datetimeFigureOut">
              <a:rPr lang="en-US" dirty="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3151" y="269876"/>
            <a:ext cx="10168467" cy="625475"/>
          </a:xfrm>
        </p:spPr>
        <p:txBody>
          <a:bodyPr/>
          <a:lstStyle/>
          <a:p>
            <a:r>
              <a:rPr lang="en-US"/>
              <a:t>Click to edit Master title style</a:t>
            </a:r>
          </a:p>
        </p:txBody>
      </p:sp>
      <p:sp>
        <p:nvSpPr>
          <p:cNvPr id="3" name="Text Placeholder 2"/>
          <p:cNvSpPr>
            <a:spLocks noGrp="1"/>
          </p:cNvSpPr>
          <p:nvPr>
            <p:ph type="body" sz="half" idx="1"/>
          </p:nvPr>
        </p:nvSpPr>
        <p:spPr>
          <a:xfrm>
            <a:off x="1073152" y="1165226"/>
            <a:ext cx="4982633" cy="433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8985" y="1165226"/>
            <a:ext cx="4982633" cy="433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71739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dirty="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2DC73-F065-42F5-A9F2-D90B2E42A0B3}" type="datetimeFigureOut">
              <a:rPr lang="en-US" dirty="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EA702-9B29-41CC-9BCC-3DF8A0D379FE}" type="datetimeFigureOut">
              <a:rPr lang="en-US" dirty="0"/>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649AC-CB8F-4FF1-9A34-5861C74DD0A7}" type="datetimeFigureOut">
              <a:rPr lang="en-US" dirty="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6/28/2022</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jQ3MJgdkJY&amp;feature=youtu.be&amp;list=PL2SyLaSjZODmkfy2uZa0I_zT3AIZqdjiK" TargetMode="External"/><Relationship Id="rId2" Type="http://schemas.openxmlformats.org/officeDocument/2006/relationships/hyperlink" Target="https://www.unitasterdays.com/ondemand/webinar/58/personal-statements" TargetMode="External"/><Relationship Id="rId1" Type="http://schemas.openxmlformats.org/officeDocument/2006/relationships/slideLayout" Target="../slideLayouts/slideLayout2.xml"/><Relationship Id="rId4" Type="http://schemas.openxmlformats.org/officeDocument/2006/relationships/hyperlink" Target="https://www.youtube.com/watch?v=JWxFVtSUAsQ&amp;feature=youtu.b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cas.com/ucas/undergraduate/getting-started/when-apply/how-write-ucas-undergraduate-personal-statement" TargetMode="External"/><Relationship Id="rId2" Type="http://schemas.openxmlformats.org/officeDocument/2006/relationships/hyperlink" Target="https://www.youtube.com/watch?v=qtZqZIxZ6k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en-GB"/>
              <a:t>2022-23</a:t>
            </a:r>
          </a:p>
        </p:txBody>
      </p:sp>
      <p:sp>
        <p:nvSpPr>
          <p:cNvPr id="4" name="Title 3"/>
          <p:cNvSpPr>
            <a:spLocks noGrp="1"/>
          </p:cNvSpPr>
          <p:nvPr>
            <p:ph type="ctrTitle"/>
          </p:nvPr>
        </p:nvSpPr>
        <p:spPr>
          <a:xfrm rot="21420000">
            <a:off x="578589" y="649992"/>
            <a:ext cx="10859320" cy="2599940"/>
          </a:xfrm>
        </p:spPr>
        <p:txBody>
          <a:bodyPr/>
          <a:lstStyle/>
          <a:p>
            <a:pPr algn="l"/>
            <a:r>
              <a:rPr lang="en-GB"/>
              <a:t>personal Statements</a:t>
            </a:r>
          </a:p>
        </p:txBody>
      </p:sp>
    </p:spTree>
    <p:extLst>
      <p:ext uri="{BB962C8B-B14F-4D97-AF65-F5344CB8AC3E}">
        <p14:creationId xmlns:p14="http://schemas.microsoft.com/office/powerpoint/2010/main" val="84935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srcRect/>
          <a:stretch>
            <a:fillRect/>
          </a:stretch>
        </p:blipFill>
        <p:spPr bwMode="auto">
          <a:xfrm>
            <a:off x="2309814" y="1857376"/>
            <a:ext cx="7762875" cy="2786063"/>
          </a:xfrm>
          <a:prstGeom prst="rect">
            <a:avLst/>
          </a:prstGeom>
          <a:ln>
            <a:noFill/>
          </a:ln>
          <a:effectLst>
            <a:softEdge rad="317500"/>
          </a:effectLst>
        </p:spPr>
      </p:pic>
      <p:sp>
        <p:nvSpPr>
          <p:cNvPr id="118786" name="Title 1"/>
          <p:cNvSpPr>
            <a:spLocks noGrp="1"/>
          </p:cNvSpPr>
          <p:nvPr>
            <p:ph type="title"/>
          </p:nvPr>
        </p:nvSpPr>
        <p:spPr>
          <a:xfrm>
            <a:off x="672922" y="236585"/>
            <a:ext cx="10396882" cy="1151965"/>
          </a:xfrm>
        </p:spPr>
        <p:txBody>
          <a:bodyPr>
            <a:normAutofit/>
          </a:bodyPr>
          <a:lstStyle/>
          <a:p>
            <a:pPr>
              <a:defRPr/>
            </a:pPr>
            <a:r>
              <a:rPr lang="en-GB" sz="4400" b="1">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Do not go over the top…</a:t>
            </a:r>
            <a:endParaRPr lang="en-US" sz="4400" b="1">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3524251" y="2071689"/>
            <a:ext cx="5783263" cy="2860675"/>
          </a:xfrm>
          <a:prstGeom prst="rect">
            <a:avLst/>
          </a:prstGeom>
        </p:spPr>
        <p:txBody>
          <a:bodyPr/>
          <a:lstStyle/>
          <a:p>
            <a:pPr indent="19050" algn="just">
              <a:lnSpc>
                <a:spcPct val="200000"/>
              </a:lnSpc>
              <a:buNone/>
            </a:pPr>
            <a:r>
              <a:rPr lang="en-US" altLang="en-US" sz="1800"/>
              <a:t>… and when I’m not working towards World Peace, I enjoy learning languages from scratch, writing symphonies and playing a standard of golf that Tiger Woods can only dream about. </a:t>
            </a:r>
          </a:p>
        </p:txBody>
      </p:sp>
    </p:spTree>
    <p:extLst>
      <p:ext uri="{BB962C8B-B14F-4D97-AF65-F5344CB8AC3E}">
        <p14:creationId xmlns:p14="http://schemas.microsoft.com/office/powerpoint/2010/main" val="2273328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grpId="0" nodeType="afterEffect">
                                  <p:stCondLst>
                                    <p:cond delay="0"/>
                                  </p:stCondLst>
                                  <p:iterate type="wd">
                                    <p:tmAbs val="200"/>
                                  </p:iterate>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489397" y="269876"/>
            <a:ext cx="10831133" cy="625475"/>
          </a:xfrm>
        </p:spPr>
        <p:txBody>
          <a:bodyPr>
            <a:noAutofit/>
          </a:bodyPr>
          <a:lstStyle/>
          <a:p>
            <a:pPr eaLnBrk="1" hangingPunct="1">
              <a:defRPr/>
            </a:pPr>
            <a:r>
              <a:rPr lang="en-GB" sz="4000" b="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REMEMBER: Similarity Detection Service</a:t>
            </a:r>
          </a:p>
        </p:txBody>
      </p:sp>
      <p:sp>
        <p:nvSpPr>
          <p:cNvPr id="68611" name="Rectangle 3"/>
          <p:cNvSpPr>
            <a:spLocks noGrp="1" noChangeArrowheads="1"/>
          </p:cNvSpPr>
          <p:nvPr>
            <p:ph type="body" idx="4294967295"/>
          </p:nvPr>
        </p:nvSpPr>
        <p:spPr>
          <a:xfrm>
            <a:off x="592428" y="1165226"/>
            <a:ext cx="10509161" cy="3305174"/>
          </a:xfrm>
          <a:prstGeom prst="rect">
            <a:avLst/>
          </a:prstGeom>
        </p:spPr>
        <p:txBody>
          <a:bodyPr>
            <a:normAutofit fontScale="92500" lnSpcReduction="20000"/>
          </a:bodyPr>
          <a:lstStyle/>
          <a:p>
            <a:pPr algn="just" eaLnBrk="1" hangingPunct="1"/>
            <a:r>
              <a:rPr lang="en-GB" altLang="en-US" sz="2800" cap="none">
                <a:latin typeface="Arial" panose="020B0604020202020204" pitchFamily="34" charset="0"/>
                <a:cs typeface="Arial" panose="020B0604020202020204" pitchFamily="34" charset="0"/>
              </a:rPr>
              <a:t>Personal Statements are checked against a library of those already in the system, and from a variety of websites and paper publications</a:t>
            </a:r>
          </a:p>
          <a:p>
            <a:pPr algn="just" eaLnBrk="1" hangingPunct="1"/>
            <a:r>
              <a:rPr lang="en-GB" altLang="en-US" sz="2800" cap="none">
                <a:latin typeface="Arial" panose="020B0604020202020204" pitchFamily="34" charset="0"/>
                <a:cs typeface="Arial" panose="020B0604020202020204" pitchFamily="34" charset="0"/>
              </a:rPr>
              <a:t>Each new statement is added to the library every year!</a:t>
            </a:r>
          </a:p>
          <a:p>
            <a:pPr algn="just" eaLnBrk="1" hangingPunct="1"/>
            <a:r>
              <a:rPr lang="en-GB" altLang="en-US" sz="2800" cap="none">
                <a:latin typeface="Arial" panose="020B0604020202020204" pitchFamily="34" charset="0"/>
                <a:cs typeface="Arial" panose="020B0604020202020204" pitchFamily="34" charset="0"/>
              </a:rPr>
              <a:t>You are saying it is all your own work when you enter it into the form.</a:t>
            </a:r>
          </a:p>
          <a:p>
            <a:pPr algn="just" eaLnBrk="1" hangingPunct="1"/>
            <a:r>
              <a:rPr lang="en-GB" altLang="en-US" sz="2800" cap="none">
                <a:latin typeface="Arial" panose="020B0604020202020204" pitchFamily="34" charset="0"/>
                <a:cs typeface="Arial" panose="020B0604020202020204" pitchFamily="34" charset="0"/>
              </a:rPr>
              <a:t>A copy of everything plagiarised is highlighted and sent to each university you apply to if found, it won’t look good to the admissions tutor!</a:t>
            </a:r>
          </a:p>
          <a:p>
            <a:pPr eaLnBrk="1" hangingPunct="1"/>
            <a:endParaRPr lang="en-GB" altLang="en-US"/>
          </a:p>
        </p:txBody>
      </p:sp>
      <p:pic>
        <p:nvPicPr>
          <p:cNvPr id="2050" name="Picture 2"/>
          <p:cNvPicPr>
            <a:picLocks noChangeAspect="1" noChangeArrowheads="1"/>
          </p:cNvPicPr>
          <p:nvPr/>
        </p:nvPicPr>
        <p:blipFill>
          <a:blip r:embed="rId3"/>
          <a:srcRect/>
          <a:stretch>
            <a:fillRect/>
          </a:stretch>
        </p:blipFill>
        <p:spPr bwMode="auto">
          <a:xfrm>
            <a:off x="3080796" y="4269150"/>
            <a:ext cx="6215063" cy="20240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72529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646898" y="754657"/>
            <a:ext cx="8519278" cy="5962648"/>
          </a:xfrm>
          <a:prstGeom prst="rect">
            <a:avLst/>
          </a:prstGeom>
          <a:ln>
            <a:noFill/>
          </a:ln>
          <a:effectLst>
            <a:outerShdw blurRad="292100" dist="139700" dir="2700000" algn="tl" rotWithShape="0">
              <a:srgbClr val="333333">
                <a:alpha val="65000"/>
              </a:srgbClr>
            </a:outerShdw>
          </a:effectLst>
        </p:spPr>
      </p:pic>
      <p:sp>
        <p:nvSpPr>
          <p:cNvPr id="124930" name="Title 5"/>
          <p:cNvSpPr>
            <a:spLocks noGrp="1"/>
          </p:cNvSpPr>
          <p:nvPr>
            <p:ph type="title"/>
          </p:nvPr>
        </p:nvSpPr>
        <p:spPr>
          <a:xfrm>
            <a:off x="437881" y="141086"/>
            <a:ext cx="10818253" cy="625475"/>
          </a:xfrm>
        </p:spPr>
        <p:txBody>
          <a:bodyPr>
            <a:noAutofit/>
          </a:bodyPr>
          <a:lstStyle/>
          <a:p>
            <a:pPr>
              <a:defRPr/>
            </a:pPr>
            <a:r>
              <a:rPr lang="en-GB" sz="4400" b="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Exercise: Personal Statement Mind Map</a:t>
            </a:r>
            <a:endParaRPr lang="en-US" sz="4400" b="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72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
          <p:cNvPicPr>
            <a:picLocks noChangeArrowheads="1"/>
          </p:cNvPicPr>
          <p:nvPr/>
        </p:nvPicPr>
        <p:blipFill>
          <a:blip r:embed="rId2" cstate="email"/>
          <a:srcRect/>
          <a:stretch>
            <a:fillRect/>
          </a:stretch>
        </p:blipFill>
        <p:spPr bwMode="auto">
          <a:xfrm>
            <a:off x="8552707" y="1352163"/>
            <a:ext cx="2880000" cy="3960000"/>
          </a:xfrm>
          <a:prstGeom prst="rect">
            <a:avLst/>
          </a:prstGeom>
          <a:ln>
            <a:noFill/>
          </a:ln>
          <a:effectLst>
            <a:softEdge rad="12700"/>
          </a:effectLst>
        </p:spPr>
      </p:pic>
      <p:sp>
        <p:nvSpPr>
          <p:cNvPr id="126982" name="Title 1"/>
          <p:cNvSpPr>
            <a:spLocks noGrp="1"/>
          </p:cNvSpPr>
          <p:nvPr>
            <p:ph type="title"/>
          </p:nvPr>
        </p:nvSpPr>
        <p:spPr>
          <a:xfrm>
            <a:off x="838028" y="158078"/>
            <a:ext cx="10396882" cy="1151965"/>
          </a:xfrm>
        </p:spPr>
        <p:txBody>
          <a:bodyPr>
            <a:noAutofit/>
          </a:bodyPr>
          <a:lstStyle/>
          <a:p>
            <a:pPr algn="ctr">
              <a:defRPr/>
            </a:pPr>
            <a:r>
              <a:rPr lang="en-GB" sz="4400" b="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What you should have done and still be doing now?</a:t>
            </a:r>
            <a:endParaRPr lang="en-US" sz="4400" b="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73732" name="Content Placeholder 2"/>
          <p:cNvSpPr>
            <a:spLocks noGrp="1"/>
          </p:cNvSpPr>
          <p:nvPr>
            <p:ph idx="4294967295"/>
          </p:nvPr>
        </p:nvSpPr>
        <p:spPr>
          <a:xfrm>
            <a:off x="231821" y="1165226"/>
            <a:ext cx="7624292" cy="4333875"/>
          </a:xfrm>
          <a:prstGeom prst="rect">
            <a:avLst/>
          </a:prstGeom>
        </p:spPr>
        <p:txBody>
          <a:bodyPr>
            <a:normAutofit fontScale="92500"/>
          </a:bodyPr>
          <a:lstStyle/>
          <a:p>
            <a:pPr>
              <a:lnSpc>
                <a:spcPct val="150000"/>
              </a:lnSpc>
            </a:pPr>
            <a:r>
              <a:rPr lang="en-GB" altLang="en-US" sz="2800" cap="none">
                <a:latin typeface="Arial" panose="020B0604020202020204" pitchFamily="34" charset="0"/>
                <a:cs typeface="Arial" panose="020B0604020202020204" pitchFamily="34" charset="0"/>
              </a:rPr>
              <a:t>Researched the course entry requirements and gained relevant work experience if it is required</a:t>
            </a:r>
            <a:endParaRPr lang="en-GB" altLang="en-US" sz="800" cap="none">
              <a:latin typeface="Arial" panose="020B0604020202020204" pitchFamily="34" charset="0"/>
              <a:cs typeface="Arial" panose="020B0604020202020204" pitchFamily="34" charset="0"/>
            </a:endParaRPr>
          </a:p>
          <a:p>
            <a:pPr>
              <a:lnSpc>
                <a:spcPct val="150000"/>
              </a:lnSpc>
            </a:pPr>
            <a:r>
              <a:rPr lang="en-GB" altLang="en-US" sz="2800" cap="none">
                <a:latin typeface="Arial" panose="020B0604020202020204" pitchFamily="34" charset="0"/>
                <a:cs typeface="Arial" panose="020B0604020202020204" pitchFamily="34" charset="0"/>
              </a:rPr>
              <a:t>Do extra curricular activities and go beyond the syllabus</a:t>
            </a:r>
            <a:endParaRPr lang="en-GB" altLang="en-US" sz="800">
              <a:latin typeface="Arial" panose="020B0604020202020204" pitchFamily="34" charset="0"/>
              <a:cs typeface="Arial" panose="020B0604020202020204" pitchFamily="34" charset="0"/>
            </a:endParaRPr>
          </a:p>
          <a:p>
            <a:pPr>
              <a:lnSpc>
                <a:spcPct val="150000"/>
              </a:lnSpc>
            </a:pPr>
            <a:r>
              <a:rPr lang="en-GB" altLang="en-US" sz="2800" cap="none">
                <a:latin typeface="Arial" panose="020B0604020202020204" pitchFamily="34" charset="0"/>
                <a:cs typeface="Arial" panose="020B0604020202020204" pitchFamily="34" charset="0"/>
              </a:rPr>
              <a:t>Started all sections of the UCAS form except the statement and course choices.</a:t>
            </a:r>
          </a:p>
        </p:txBody>
      </p:sp>
      <p:sp>
        <p:nvSpPr>
          <p:cNvPr id="73733" name="TextBox 1"/>
          <p:cNvSpPr txBox="1">
            <a:spLocks noChangeArrowheads="1"/>
          </p:cNvSpPr>
          <p:nvPr/>
        </p:nvSpPr>
        <p:spPr bwMode="auto">
          <a:xfrm>
            <a:off x="1774825" y="5671020"/>
            <a:ext cx="85232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panose="02020603050405020304" pitchFamily="18" charset="0"/>
              </a:defRPr>
            </a:lvl1pPr>
            <a:lvl2pPr marL="742950" indent="-285750">
              <a:defRPr sz="3600">
                <a:solidFill>
                  <a:schemeClr val="tx1"/>
                </a:solidFill>
                <a:latin typeface="Times" panose="02020603050405020304" pitchFamily="18" charset="0"/>
              </a:defRPr>
            </a:lvl2pPr>
            <a:lvl3pPr marL="1143000" indent="-228600">
              <a:defRPr sz="3600">
                <a:solidFill>
                  <a:schemeClr val="tx1"/>
                </a:solidFill>
                <a:latin typeface="Times" panose="02020603050405020304" pitchFamily="18" charset="0"/>
              </a:defRPr>
            </a:lvl3pPr>
            <a:lvl4pPr marL="1600200" indent="-228600">
              <a:defRPr sz="3600">
                <a:solidFill>
                  <a:schemeClr val="tx1"/>
                </a:solidFill>
                <a:latin typeface="Times" panose="02020603050405020304" pitchFamily="18" charset="0"/>
              </a:defRPr>
            </a:lvl4pPr>
            <a:lvl5pPr marL="2057400" indent="-228600">
              <a:defRPr sz="3600">
                <a:solidFill>
                  <a:schemeClr val="tx1"/>
                </a:solidFill>
                <a:latin typeface="Times" panose="02020603050405020304" pitchFamily="18" charset="0"/>
              </a:defRPr>
            </a:lvl5pPr>
            <a:lvl6pPr marL="2514600" indent="-228600" eaLnBrk="0" fontAlgn="base" hangingPunct="0">
              <a:spcBef>
                <a:spcPct val="0"/>
              </a:spcBef>
              <a:spcAft>
                <a:spcPct val="0"/>
              </a:spcAft>
              <a:defRPr sz="3600">
                <a:solidFill>
                  <a:schemeClr val="tx1"/>
                </a:solidFill>
                <a:latin typeface="Times" panose="02020603050405020304" pitchFamily="18" charset="0"/>
              </a:defRPr>
            </a:lvl6pPr>
            <a:lvl7pPr marL="2971800" indent="-228600" eaLnBrk="0" fontAlgn="base" hangingPunct="0">
              <a:spcBef>
                <a:spcPct val="0"/>
              </a:spcBef>
              <a:spcAft>
                <a:spcPct val="0"/>
              </a:spcAft>
              <a:defRPr sz="3600">
                <a:solidFill>
                  <a:schemeClr val="tx1"/>
                </a:solidFill>
                <a:latin typeface="Times" panose="02020603050405020304" pitchFamily="18" charset="0"/>
              </a:defRPr>
            </a:lvl7pPr>
            <a:lvl8pPr marL="3429000" indent="-228600" eaLnBrk="0" fontAlgn="base" hangingPunct="0">
              <a:spcBef>
                <a:spcPct val="0"/>
              </a:spcBef>
              <a:spcAft>
                <a:spcPct val="0"/>
              </a:spcAft>
              <a:defRPr sz="3600">
                <a:solidFill>
                  <a:schemeClr val="tx1"/>
                </a:solidFill>
                <a:latin typeface="Times" panose="02020603050405020304" pitchFamily="18" charset="0"/>
              </a:defRPr>
            </a:lvl8pPr>
            <a:lvl9pPr marL="3886200" indent="-228600" eaLnBrk="0" fontAlgn="base" hangingPunct="0">
              <a:spcBef>
                <a:spcPct val="0"/>
              </a:spcBef>
              <a:spcAft>
                <a:spcPct val="0"/>
              </a:spcAft>
              <a:defRPr sz="3600">
                <a:solidFill>
                  <a:schemeClr val="tx1"/>
                </a:solidFill>
                <a:latin typeface="Times" panose="02020603050405020304" pitchFamily="18" charset="0"/>
              </a:defRPr>
            </a:lvl9pPr>
          </a:lstStyle>
          <a:p>
            <a:pPr algn="ctr"/>
            <a:r>
              <a:rPr lang="en-GB" altLang="en-US" sz="2800">
                <a:solidFill>
                  <a:schemeClr val="bg1"/>
                </a:solidFill>
                <a:latin typeface="Arial" panose="020B0604020202020204" pitchFamily="34" charset="0"/>
                <a:cs typeface="Arial" panose="020B0604020202020204" pitchFamily="34" charset="0"/>
              </a:rPr>
              <a:t>Work on first draft of Personal Statement!!</a:t>
            </a:r>
          </a:p>
          <a:p>
            <a:endParaRPr lang="en-GB" altLang="en-US">
              <a:solidFill>
                <a:schemeClr val="bg1"/>
              </a:solidFill>
            </a:endParaRPr>
          </a:p>
        </p:txBody>
      </p:sp>
    </p:spTree>
    <p:extLst>
      <p:ext uri="{BB962C8B-B14F-4D97-AF65-F5344CB8AC3E}">
        <p14:creationId xmlns:p14="http://schemas.microsoft.com/office/powerpoint/2010/main" val="143626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581891"/>
            <a:ext cx="11683999" cy="5015345"/>
          </a:xfrm>
        </p:spPr>
        <p:txBody>
          <a:bodyPr>
            <a:normAutofit fontScale="55000" lnSpcReduction="20000"/>
          </a:bodyPr>
          <a:lstStyle/>
          <a:p>
            <a:pPr marL="0" indent="0" algn="ctr">
              <a:buNone/>
            </a:pPr>
            <a:r>
              <a:rPr lang="en-GB" sz="8000" b="1" cap="none">
                <a:latin typeface="Arial" panose="020B0604020202020204" pitchFamily="34" charset="0"/>
                <a:cs typeface="Arial" panose="020B0604020202020204" pitchFamily="34" charset="0"/>
              </a:rPr>
              <a:t>Video Links </a:t>
            </a:r>
          </a:p>
          <a:p>
            <a:pPr marL="0" indent="0">
              <a:buNone/>
            </a:pPr>
            <a:endParaRPr lang="en-GB" sz="4400" cap="none">
              <a:latin typeface="Arial" panose="020B0604020202020204" pitchFamily="34" charset="0"/>
              <a:cs typeface="Arial" panose="020B0604020202020204" pitchFamily="34" charset="0"/>
            </a:endParaRPr>
          </a:p>
          <a:p>
            <a:r>
              <a:rPr lang="en-GB" sz="4400" cap="none">
                <a:latin typeface="Arial" panose="020B0604020202020204" pitchFamily="34" charset="0"/>
                <a:cs typeface="Arial" panose="020B0604020202020204" pitchFamily="34" charset="0"/>
                <a:hlinkClick r:id="rId2"/>
              </a:rPr>
              <a:t>https://www.unitasterdays.com/ondemand/webinar/58/personal-statements</a:t>
            </a:r>
            <a:r>
              <a:rPr lang="en-GB" sz="4400" cap="none">
                <a:latin typeface="Arial" panose="020B0604020202020204" pitchFamily="34" charset="0"/>
                <a:cs typeface="Arial" panose="020B0604020202020204" pitchFamily="34" charset="0"/>
              </a:rPr>
              <a:t> - A good up-to-date on demand webinar that splits the information between three different areas and delivered by three different universities.</a:t>
            </a:r>
            <a:r>
              <a:rPr lang="en-GB" sz="4100" cap="none">
                <a:latin typeface="Arial" panose="020B0604020202020204" pitchFamily="34" charset="0"/>
                <a:cs typeface="Arial" panose="020B0604020202020204" pitchFamily="34" charset="0"/>
              </a:rPr>
              <a:t>	</a:t>
            </a:r>
          </a:p>
          <a:p>
            <a:r>
              <a:rPr lang="en-GB" sz="4400" cap="none">
                <a:latin typeface="Arial" panose="020B0604020202020204" pitchFamily="34" charset="0"/>
                <a:cs typeface="Arial" panose="020B0604020202020204" pitchFamily="34" charset="0"/>
                <a:hlinkClick r:id="rId3"/>
              </a:rPr>
              <a:t>https://www.youtube.com/watch?v=5jQ3MJgdkJY&amp;feature=youtu.be&amp;list=PL2SyLaSjZODmkfy2uZa0I_zT3AIZqdjiK</a:t>
            </a:r>
            <a:r>
              <a:rPr lang="en-GB" sz="4400" cap="none">
                <a:latin typeface="Arial" panose="020B0604020202020204" pitchFamily="34" charset="0"/>
                <a:cs typeface="Arial" panose="020B0604020202020204" pitchFamily="34" charset="0"/>
              </a:rPr>
              <a:t> – This is a great video to highlight the good and bad ways to write your statement and I still highly recommend it as even though made in 2011 it is totally relevant to applications now!</a:t>
            </a:r>
          </a:p>
          <a:p>
            <a:r>
              <a:rPr lang="en-GB" sz="4400" cap="none">
                <a:latin typeface="Arial" panose="020B0604020202020204" pitchFamily="34" charset="0"/>
                <a:cs typeface="Arial" panose="020B0604020202020204" pitchFamily="34" charset="0"/>
                <a:hlinkClick r:id="rId4"/>
              </a:rPr>
              <a:t>https://www.youtube.com/watch?v=JWxFVtSUAsQ&amp;feature=youtu.be</a:t>
            </a:r>
            <a:r>
              <a:rPr lang="en-GB" sz="4400" cap="none">
                <a:latin typeface="Arial" panose="020B0604020202020204" pitchFamily="34" charset="0"/>
                <a:cs typeface="Arial" panose="020B0604020202020204" pitchFamily="34" charset="0"/>
              </a:rPr>
              <a:t> – A good insight into what admissions tutors are looking for.</a:t>
            </a:r>
            <a:r>
              <a:rPr lang="en-GB" sz="4100" cap="none">
                <a:latin typeface="Calibri" panose="020F0502020204030204" pitchFamily="34" charset="0"/>
                <a:cs typeface="Calibri" panose="020F0502020204030204" pitchFamily="34" charset="0"/>
              </a:rPr>
              <a:t>	</a:t>
            </a:r>
          </a:p>
          <a:p>
            <a:pPr marL="0" indent="0" algn="ctr">
              <a:buNone/>
            </a:pPr>
            <a:endParaRPr lang="en-GB"/>
          </a:p>
        </p:txBody>
      </p:sp>
    </p:spTree>
    <p:extLst>
      <p:ext uri="{BB962C8B-B14F-4D97-AF65-F5344CB8AC3E}">
        <p14:creationId xmlns:p14="http://schemas.microsoft.com/office/powerpoint/2010/main" val="338430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400605"/>
            <a:ext cx="11683999" cy="5268676"/>
          </a:xfrm>
        </p:spPr>
        <p:txBody>
          <a:bodyPr>
            <a:normAutofit fontScale="77500" lnSpcReduction="20000"/>
          </a:bodyPr>
          <a:lstStyle/>
          <a:p>
            <a:pPr marL="0" indent="0" algn="ctr">
              <a:buNone/>
            </a:pPr>
            <a:r>
              <a:rPr lang="en-GB" sz="4300" b="1" cap="none">
                <a:latin typeface="Arial" panose="020B0604020202020204" pitchFamily="34" charset="0"/>
                <a:cs typeface="Arial" panose="020B0604020202020204" pitchFamily="34" charset="0"/>
              </a:rPr>
              <a:t>To do now and in the next three weeks…</a:t>
            </a:r>
          </a:p>
          <a:p>
            <a:pPr marL="0" indent="0">
              <a:buNone/>
            </a:pPr>
            <a:endParaRPr lang="en-GB" sz="1400" cap="none">
              <a:latin typeface="Arial" panose="020B0604020202020204" pitchFamily="34" charset="0"/>
              <a:cs typeface="Arial" panose="020B0604020202020204" pitchFamily="34" charset="0"/>
            </a:endParaRPr>
          </a:p>
          <a:p>
            <a:r>
              <a:rPr lang="en-GB" sz="3500" cap="none">
                <a:latin typeface="Arial" panose="020B0604020202020204" pitchFamily="34" charset="0"/>
                <a:cs typeface="Arial" panose="020B0604020202020204" pitchFamily="34" charset="0"/>
              </a:rPr>
              <a:t>Read the excellent “Personal Statement Guide” – Essex University</a:t>
            </a:r>
          </a:p>
          <a:p>
            <a:r>
              <a:rPr lang="en-GB" sz="3500" cap="none">
                <a:latin typeface="Arial" panose="020B0604020202020204" pitchFamily="34" charset="0"/>
                <a:cs typeface="Arial" panose="020B0604020202020204" pitchFamily="34" charset="0"/>
              </a:rPr>
              <a:t>Read individual university websites and the course information to personalise towards the course applied for (careful not to make one university obviously stand out)</a:t>
            </a:r>
          </a:p>
          <a:p>
            <a:r>
              <a:rPr lang="en-GB" sz="3500" cap="none">
                <a:latin typeface="Arial" panose="020B0604020202020204" pitchFamily="34" charset="0"/>
                <a:cs typeface="Arial" panose="020B0604020202020204" pitchFamily="34" charset="0"/>
              </a:rPr>
              <a:t>Complete the “Improving a Personal Statement” Tasks 1-4 and take your time to do them properly in order rather than skip through them</a:t>
            </a:r>
          </a:p>
          <a:p>
            <a:r>
              <a:rPr lang="en-GB" sz="3500" cap="none">
                <a:latin typeface="Arial" panose="020B0604020202020204" pitchFamily="34" charset="0"/>
                <a:cs typeface="Arial" panose="020B0604020202020204" pitchFamily="34" charset="0"/>
              </a:rPr>
              <a:t>Use the Oxford Masterclass Personal Statement log in details to set up and work through the material at your own pace to come up with a first draft of your own personal statement</a:t>
            </a:r>
            <a:r>
              <a:rPr lang="en-GB" sz="4100" cap="none">
                <a:latin typeface="Calibri" panose="020F0502020204030204" pitchFamily="34" charset="0"/>
                <a:cs typeface="Calibri" panose="020F0502020204030204" pitchFamily="34" charset="0"/>
              </a:rPr>
              <a:t>	</a:t>
            </a:r>
          </a:p>
          <a:p>
            <a:pPr marL="0" indent="0" algn="ctr">
              <a:buNone/>
            </a:pPr>
            <a:endParaRPr lang="en-GB"/>
          </a:p>
        </p:txBody>
      </p:sp>
    </p:spTree>
    <p:extLst>
      <p:ext uri="{BB962C8B-B14F-4D97-AF65-F5344CB8AC3E}">
        <p14:creationId xmlns:p14="http://schemas.microsoft.com/office/powerpoint/2010/main" val="311541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93183" y="173038"/>
            <a:ext cx="11462197"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ctr">
              <a:defRPr/>
            </a:pPr>
            <a:r>
              <a:rPr lang="en-GB" sz="3600" b="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What </a:t>
            </a:r>
            <a:r>
              <a:rPr lang="en-GB" sz="3600" b="1" i="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evidence</a:t>
            </a:r>
            <a:r>
              <a:rPr lang="en-GB" sz="3600" b="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  do universities look for in an application?</a:t>
            </a:r>
          </a:p>
        </p:txBody>
      </p:sp>
      <p:sp>
        <p:nvSpPr>
          <p:cNvPr id="36867" name="Rectangle 3"/>
          <p:cNvSpPr>
            <a:spLocks noGrp="1" noChangeArrowheads="1"/>
          </p:cNvSpPr>
          <p:nvPr>
            <p:ph type="body" idx="4294967295"/>
          </p:nvPr>
        </p:nvSpPr>
        <p:spPr>
          <a:xfrm>
            <a:off x="193183" y="1150321"/>
            <a:ext cx="11269014" cy="53736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marL="609600" indent="-609600">
              <a:lnSpc>
                <a:spcPct val="80000"/>
              </a:lnSpc>
              <a:buFont typeface="Wingdings" panose="05000000000000000000" pitchFamily="2" charset="2"/>
              <a:buChar char="§"/>
            </a:pPr>
            <a:r>
              <a:rPr lang="en-GB" altLang="en-US" sz="2400" cap="none">
                <a:latin typeface="Arial" panose="020B0604020202020204" pitchFamily="34" charset="0"/>
                <a:cs typeface="Arial" panose="020B0604020202020204" pitchFamily="34" charset="0"/>
              </a:rPr>
              <a:t>Qualification requirements are met </a:t>
            </a:r>
          </a:p>
          <a:p>
            <a:pPr marL="609600" indent="-609600">
              <a:lnSpc>
                <a:spcPct val="80000"/>
              </a:lnSpc>
              <a:buFont typeface="Wingdings" panose="05000000000000000000" pitchFamily="2" charset="2"/>
              <a:buChar char="§"/>
            </a:pPr>
            <a:r>
              <a:rPr lang="en-GB" altLang="en-US" sz="2400" cap="none">
                <a:latin typeface="Arial" panose="020B0604020202020204" pitchFamily="34" charset="0"/>
                <a:cs typeface="Arial" panose="020B0604020202020204" pitchFamily="34" charset="0"/>
              </a:rPr>
              <a:t>Predicted grades are acceptable  </a:t>
            </a:r>
          </a:p>
          <a:p>
            <a:pPr marL="609600" indent="-609600">
              <a:lnSpc>
                <a:spcPct val="80000"/>
              </a:lnSpc>
              <a:buFont typeface="Wingdings" panose="05000000000000000000" pitchFamily="2" charset="2"/>
              <a:buChar char="§"/>
            </a:pPr>
            <a:r>
              <a:rPr lang="en-GB" altLang="en-US" sz="2400" cap="none">
                <a:latin typeface="Arial" panose="020B0604020202020204" pitchFamily="34" charset="0"/>
                <a:cs typeface="Arial" panose="020B0604020202020204" pitchFamily="34" charset="0"/>
              </a:rPr>
              <a:t>You have genuine interest in the course </a:t>
            </a:r>
          </a:p>
          <a:p>
            <a:pPr marL="609600" indent="-609600">
              <a:lnSpc>
                <a:spcPct val="80000"/>
              </a:lnSpc>
              <a:buFont typeface="Wingdings" panose="05000000000000000000" pitchFamily="2" charset="2"/>
              <a:buChar char="§"/>
            </a:pPr>
            <a:r>
              <a:rPr lang="en-GB" altLang="en-US" sz="2400" cap="none">
                <a:latin typeface="Arial" panose="020B0604020202020204" pitchFamily="34" charset="0"/>
                <a:cs typeface="Arial" panose="020B0604020202020204" pitchFamily="34" charset="0"/>
              </a:rPr>
              <a:t>You’ll be able to cope with the course </a:t>
            </a:r>
          </a:p>
          <a:p>
            <a:pPr marL="609600" indent="-609600">
              <a:lnSpc>
                <a:spcPct val="80000"/>
              </a:lnSpc>
              <a:buNone/>
            </a:pPr>
            <a:endParaRPr lang="en-GB" altLang="en-US" sz="800" cap="none">
              <a:latin typeface="Arial" panose="020B0604020202020204" pitchFamily="34" charset="0"/>
              <a:cs typeface="Arial" panose="020B0604020202020204" pitchFamily="34" charset="0"/>
            </a:endParaRPr>
          </a:p>
          <a:p>
            <a:pPr marL="609600" indent="-609600">
              <a:lnSpc>
                <a:spcPct val="80000"/>
              </a:lnSpc>
              <a:buNone/>
            </a:pPr>
            <a:r>
              <a:rPr lang="en-GB" altLang="en-US" sz="2800" cap="none">
                <a:latin typeface="Arial" panose="020B0604020202020204" pitchFamily="34" charset="0"/>
                <a:cs typeface="Arial" panose="020B0604020202020204" pitchFamily="34" charset="0"/>
              </a:rPr>
              <a:t>So what’s taken into account?</a:t>
            </a:r>
          </a:p>
          <a:p>
            <a:pPr marL="609600" indent="-609600">
              <a:lnSpc>
                <a:spcPct val="80000"/>
              </a:lnSpc>
              <a:buNone/>
            </a:pPr>
            <a:endParaRPr lang="en-GB" altLang="en-US" sz="800" cap="none">
              <a:latin typeface="Arial" panose="020B0604020202020204" pitchFamily="34" charset="0"/>
              <a:cs typeface="Arial" panose="020B0604020202020204" pitchFamily="34" charset="0"/>
            </a:endParaRPr>
          </a:p>
          <a:p>
            <a:pPr marL="609600" indent="-609600">
              <a:lnSpc>
                <a:spcPct val="80000"/>
              </a:lnSpc>
              <a:buFont typeface="Wingdings" panose="05000000000000000000" pitchFamily="2" charset="2"/>
              <a:buChar char="§"/>
            </a:pPr>
            <a:r>
              <a:rPr lang="en-GB" altLang="en-US" sz="2400" cap="none">
                <a:latin typeface="Arial" panose="020B0604020202020204" pitchFamily="34" charset="0"/>
                <a:cs typeface="Arial" panose="020B0604020202020204" pitchFamily="34" charset="0"/>
              </a:rPr>
              <a:t>Past and predicted performance (main form and reference)</a:t>
            </a:r>
          </a:p>
          <a:p>
            <a:pPr marL="609600" indent="-609600">
              <a:lnSpc>
                <a:spcPct val="80000"/>
              </a:lnSpc>
              <a:buFont typeface="Wingdings" panose="05000000000000000000" pitchFamily="2" charset="2"/>
              <a:buChar char="§"/>
            </a:pPr>
            <a:r>
              <a:rPr lang="en-GB" altLang="en-US" sz="2400" cap="none">
                <a:latin typeface="Arial" panose="020B0604020202020204" pitchFamily="34" charset="0"/>
                <a:cs typeface="Arial" panose="020B0604020202020204" pitchFamily="34" charset="0"/>
              </a:rPr>
              <a:t>Focus, motivation, interest, passion for the subject</a:t>
            </a:r>
          </a:p>
          <a:p>
            <a:pPr marL="609600" indent="-609600">
              <a:lnSpc>
                <a:spcPct val="80000"/>
              </a:lnSpc>
              <a:buFont typeface="Wingdings" panose="05000000000000000000" pitchFamily="2" charset="2"/>
              <a:buChar char="§"/>
            </a:pPr>
            <a:r>
              <a:rPr lang="en-GB" altLang="en-US" sz="2400" cap="none">
                <a:latin typeface="Arial" panose="020B0604020202020204" pitchFamily="34" charset="0"/>
                <a:cs typeface="Arial" panose="020B0604020202020204" pitchFamily="34" charset="0"/>
              </a:rPr>
              <a:t>Evidence of reasoning ability and inquisitiveness</a:t>
            </a:r>
          </a:p>
          <a:p>
            <a:pPr marL="609600" indent="-609600">
              <a:lnSpc>
                <a:spcPct val="80000"/>
              </a:lnSpc>
              <a:buFont typeface="Wingdings" panose="05000000000000000000" pitchFamily="2" charset="2"/>
              <a:buChar char="§"/>
            </a:pPr>
            <a:r>
              <a:rPr lang="en-GB" altLang="en-US" sz="2400" cap="none">
                <a:latin typeface="Arial" panose="020B0604020202020204" pitchFamily="34" charset="0"/>
                <a:cs typeface="Arial" panose="020B0604020202020204" pitchFamily="34" charset="0"/>
              </a:rPr>
              <a:t>Evidence of independence and critical thinking</a:t>
            </a:r>
          </a:p>
          <a:p>
            <a:pPr marL="0" indent="0">
              <a:lnSpc>
                <a:spcPct val="80000"/>
              </a:lnSpc>
              <a:buNone/>
            </a:pPr>
            <a:endParaRPr lang="en-GB" altLang="en-US" sz="800" cap="none">
              <a:latin typeface="Arial" panose="020B0604020202020204" pitchFamily="34" charset="0"/>
              <a:cs typeface="Arial" panose="020B0604020202020204" pitchFamily="34" charset="0"/>
            </a:endParaRPr>
          </a:p>
          <a:p>
            <a:pPr marL="0" indent="0" algn="ctr">
              <a:lnSpc>
                <a:spcPct val="80000"/>
              </a:lnSpc>
              <a:buNone/>
            </a:pPr>
            <a:r>
              <a:rPr lang="en-GB" altLang="en-US" sz="2800" cap="none">
                <a:solidFill>
                  <a:schemeClr val="bg1"/>
                </a:solidFill>
                <a:latin typeface="Arial" panose="020B0604020202020204" pitchFamily="34" charset="0"/>
                <a:cs typeface="Arial" panose="020B0604020202020204" pitchFamily="34" charset="0"/>
              </a:rPr>
              <a:t>The last three points are sought in your </a:t>
            </a:r>
            <a:r>
              <a:rPr lang="en-GB" altLang="en-US" sz="2800" b="1" i="1" cap="none">
                <a:solidFill>
                  <a:schemeClr val="bg1"/>
                </a:solidFill>
                <a:latin typeface="Arial" panose="020B0604020202020204" pitchFamily="34" charset="0"/>
                <a:cs typeface="Arial" panose="020B0604020202020204" pitchFamily="34" charset="0"/>
              </a:rPr>
              <a:t>personal statement</a:t>
            </a:r>
            <a:r>
              <a:rPr lang="en-GB" altLang="en-US" sz="2800" cap="none">
                <a:solidFill>
                  <a:schemeClr val="bg1"/>
                </a:solidFill>
                <a:latin typeface="Arial" panose="020B0604020202020204" pitchFamily="34" charset="0"/>
                <a:cs typeface="Arial" panose="020B0604020202020204" pitchFamily="34" charset="0"/>
              </a:rPr>
              <a:t>.</a:t>
            </a:r>
            <a:endParaRPr lang="en-GB" altLang="en-US" sz="2800" b="1" i="1" cap="none">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71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0793" y="1245336"/>
            <a:ext cx="11322174" cy="4566184"/>
          </a:xfrm>
        </p:spPr>
        <p:txBody>
          <a:bodyPr>
            <a:normAutofit/>
          </a:bodyPr>
          <a:lstStyle/>
          <a:p>
            <a:pPr marL="0" indent="0">
              <a:buNone/>
            </a:pPr>
            <a:r>
              <a:rPr lang="en-GB" sz="2800" cap="none">
                <a:latin typeface="Arial" panose="020B0604020202020204" pitchFamily="34" charset="0"/>
                <a:cs typeface="Arial" panose="020B0604020202020204" pitchFamily="34" charset="0"/>
              </a:rPr>
              <a:t>Watch this video that covers the UCAS process and personal statements made by Aston University and replaces the material that I would normally talk through in this presentation </a:t>
            </a:r>
            <a:r>
              <a:rPr lang="en-GB" sz="2800" cap="none">
                <a:solidFill>
                  <a:srgbClr val="FF0000"/>
                </a:solidFill>
                <a:latin typeface="Arial" panose="020B0604020202020204" pitchFamily="34" charset="0"/>
                <a:cs typeface="Arial" panose="020B0604020202020204" pitchFamily="34" charset="0"/>
                <a:hlinkClick r:id="rId2"/>
              </a:rPr>
              <a:t>https://www.youtube.com/watch?v=qtZqZIxZ6kY</a:t>
            </a:r>
            <a:endParaRPr lang="en-GB" sz="2800" cap="none">
              <a:solidFill>
                <a:srgbClr val="FF0000"/>
              </a:solidFill>
              <a:latin typeface="Arial" panose="020B0604020202020204" pitchFamily="34" charset="0"/>
              <a:cs typeface="Arial" panose="020B0604020202020204" pitchFamily="34" charset="0"/>
            </a:endParaRPr>
          </a:p>
          <a:p>
            <a:pPr marL="0" indent="0">
              <a:buNone/>
            </a:pPr>
            <a:r>
              <a:rPr lang="en-GB" sz="2800" cap="none">
                <a:latin typeface="Arial" panose="020B0604020202020204" pitchFamily="34" charset="0"/>
                <a:cs typeface="Arial" panose="020B0604020202020204" pitchFamily="34" charset="0"/>
              </a:rPr>
              <a:t>Look at this UCAS web page that helps you get started</a:t>
            </a:r>
          </a:p>
          <a:p>
            <a:pPr marL="0" indent="0">
              <a:buNone/>
            </a:pPr>
            <a:r>
              <a:rPr lang="en-GB" sz="3000" cap="none">
                <a:solidFill>
                  <a:srgbClr val="FF0000"/>
                </a:solidFill>
                <a:latin typeface="Arial" panose="020B0604020202020204" pitchFamily="34" charset="0"/>
                <a:cs typeface="Arial" panose="020B0604020202020204" pitchFamily="34" charset="0"/>
                <a:hlinkClick r:id="rId3"/>
              </a:rPr>
              <a:t>https://www.ucas.com/ucas/undergraduate/getting-started/when-apply/how-write-ucas-undergraduate-personal-statement</a:t>
            </a:r>
            <a:endParaRPr lang="en-GB" sz="3000" cap="none">
              <a:solidFill>
                <a:srgbClr val="FF0000"/>
              </a:solidFill>
              <a:latin typeface="Arial" panose="020B0604020202020204" pitchFamily="34" charset="0"/>
              <a:cs typeface="Arial" panose="020B0604020202020204" pitchFamily="34" charset="0"/>
            </a:endParaRPr>
          </a:p>
          <a:p>
            <a:pPr marL="0" indent="0" algn="ctr">
              <a:buNone/>
            </a:pPr>
            <a:endParaRPr lang="en-GB"/>
          </a:p>
        </p:txBody>
      </p:sp>
      <p:sp>
        <p:nvSpPr>
          <p:cNvPr id="4" name="Title 1"/>
          <p:cNvSpPr>
            <a:spLocks noGrp="1"/>
          </p:cNvSpPr>
          <p:nvPr>
            <p:ph type="title"/>
          </p:nvPr>
        </p:nvSpPr>
        <p:spPr>
          <a:xfrm>
            <a:off x="402466" y="93371"/>
            <a:ext cx="10396882" cy="1151965"/>
          </a:xfrm>
        </p:spPr>
        <p:txBody>
          <a:bodyPr>
            <a:normAutofit/>
          </a:bodyPr>
          <a:lstStyle/>
          <a:p>
            <a:pPr>
              <a:defRPr/>
            </a:pPr>
            <a:r>
              <a:rPr lang="en-GB" sz="4400" b="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Personal Statements</a:t>
            </a:r>
            <a:endParaRPr lang="en-US" sz="4400" b="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48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hecklist.jpg"/>
          <p:cNvPicPr>
            <a:picLocks noChangeAspect="1"/>
          </p:cNvPicPr>
          <p:nvPr/>
        </p:nvPicPr>
        <p:blipFill>
          <a:blip r:embed="rId3"/>
          <a:stretch>
            <a:fillRect/>
          </a:stretch>
        </p:blipFill>
        <p:spPr>
          <a:xfrm>
            <a:off x="7965440" y="816317"/>
            <a:ext cx="2881589" cy="4750728"/>
          </a:xfrm>
          <a:prstGeom prst="rect">
            <a:avLst/>
          </a:prstGeom>
          <a:ln>
            <a:noFill/>
          </a:ln>
          <a:effectLst>
            <a:outerShdw blurRad="292100" dist="139700" dir="2700000" algn="tl" rotWithShape="0">
              <a:srgbClr val="333333">
                <a:alpha val="65000"/>
              </a:srgbClr>
            </a:outerShdw>
          </a:effectLst>
        </p:spPr>
      </p:pic>
      <p:sp>
        <p:nvSpPr>
          <p:cNvPr id="106497" name="Rectangle 2"/>
          <p:cNvSpPr>
            <a:spLocks noGrp="1" noChangeArrowheads="1"/>
          </p:cNvSpPr>
          <p:nvPr>
            <p:ph type="title"/>
          </p:nvPr>
        </p:nvSpPr>
        <p:spPr>
          <a:xfrm>
            <a:off x="360608" y="260350"/>
            <a:ext cx="11088710" cy="668338"/>
          </a:xfrm>
        </p:spPr>
        <p:txBody>
          <a:bodyPr>
            <a:noAutofit/>
          </a:bodyPr>
          <a:lstStyle/>
          <a:p>
            <a:pPr algn="ctr" eaLnBrk="1" hangingPunct="1">
              <a:defRPr/>
            </a:pPr>
            <a:r>
              <a:rPr lang="en-GB" sz="4400" b="1" cap="none">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What admissions tutors are looking for</a:t>
            </a:r>
          </a:p>
        </p:txBody>
      </p:sp>
      <p:sp>
        <p:nvSpPr>
          <p:cNvPr id="54275" name="Rectangle 3"/>
          <p:cNvSpPr>
            <a:spLocks noGrp="1" noChangeArrowheads="1"/>
          </p:cNvSpPr>
          <p:nvPr>
            <p:ph type="body" idx="4294967295"/>
          </p:nvPr>
        </p:nvSpPr>
        <p:spPr>
          <a:xfrm>
            <a:off x="360608" y="918846"/>
            <a:ext cx="6625040" cy="4652963"/>
          </a:xfrm>
          <a:prstGeom prst="rect">
            <a:avLst/>
          </a:prstGeom>
        </p:spPr>
        <p:txBody>
          <a:bodyPr>
            <a:normAutofit/>
          </a:bodyPr>
          <a:lstStyle/>
          <a:p>
            <a:pPr marL="342900" indent="-342900">
              <a:lnSpc>
                <a:spcPct val="110000"/>
              </a:lnSpc>
              <a:buNone/>
            </a:pPr>
            <a:endParaRPr lang="en-GB" altLang="en-US" sz="1000" cap="none">
              <a:latin typeface="Arial" panose="020B0604020202020204" pitchFamily="34" charset="0"/>
              <a:cs typeface="Arial" panose="020B0604020202020204" pitchFamily="34" charset="0"/>
            </a:endParaRPr>
          </a:p>
          <a:p>
            <a:pPr marL="742950" lvl="1" indent="-285750">
              <a:lnSpc>
                <a:spcPct val="110000"/>
              </a:lnSpc>
              <a:buFont typeface="Wingdings" pitchFamily="2" charset="2"/>
              <a:buChar char="§"/>
            </a:pPr>
            <a:r>
              <a:rPr lang="en-GB" altLang="en-US" sz="2400" cap="none">
                <a:latin typeface="Arial" panose="020B0604020202020204" pitchFamily="34" charset="0"/>
                <a:cs typeface="Arial" panose="020B0604020202020204" pitchFamily="34" charset="0"/>
              </a:rPr>
              <a:t>Independent study skills</a:t>
            </a:r>
          </a:p>
          <a:p>
            <a:pPr marL="742950" lvl="1" indent="-285750">
              <a:lnSpc>
                <a:spcPct val="110000"/>
              </a:lnSpc>
              <a:buFont typeface="Wingdings" pitchFamily="2" charset="2"/>
              <a:buChar char="§"/>
            </a:pPr>
            <a:r>
              <a:rPr lang="en-GB" altLang="en-US" sz="2400" cap="none">
                <a:latin typeface="Arial" panose="020B0604020202020204" pitchFamily="34" charset="0"/>
                <a:cs typeface="Arial" panose="020B0604020202020204" pitchFamily="34" charset="0"/>
              </a:rPr>
              <a:t>Self-awareness</a:t>
            </a:r>
          </a:p>
          <a:p>
            <a:pPr marL="742950" lvl="1" indent="-285750">
              <a:lnSpc>
                <a:spcPct val="110000"/>
              </a:lnSpc>
              <a:buFont typeface="Wingdings" pitchFamily="2" charset="2"/>
              <a:buChar char="§"/>
            </a:pPr>
            <a:r>
              <a:rPr lang="en-GB" altLang="en-US" sz="2400" cap="none">
                <a:latin typeface="Arial" panose="020B0604020202020204" pitchFamily="34" charset="0"/>
                <a:cs typeface="Arial" panose="020B0604020202020204" pitchFamily="34" charset="0"/>
              </a:rPr>
              <a:t>Motivation and commitment</a:t>
            </a:r>
          </a:p>
          <a:p>
            <a:pPr marL="742950" lvl="1" indent="-285750">
              <a:lnSpc>
                <a:spcPct val="110000"/>
              </a:lnSpc>
              <a:buFont typeface="Wingdings" pitchFamily="2" charset="2"/>
              <a:buChar char="§"/>
            </a:pPr>
            <a:r>
              <a:rPr lang="en-GB" altLang="en-US" sz="2400" cap="none">
                <a:latin typeface="Arial" panose="020B0604020202020204" pitchFamily="34" charset="0"/>
                <a:cs typeface="Arial" panose="020B0604020202020204" pitchFamily="34" charset="0"/>
              </a:rPr>
              <a:t>An understanding of the course  </a:t>
            </a:r>
          </a:p>
          <a:p>
            <a:pPr marL="742950" lvl="1" indent="-285750">
              <a:lnSpc>
                <a:spcPct val="110000"/>
              </a:lnSpc>
              <a:buFont typeface="Wingdings" pitchFamily="2" charset="2"/>
              <a:buChar char="§"/>
            </a:pPr>
            <a:r>
              <a:rPr lang="en-GB" altLang="en-US" sz="2400" cap="none">
                <a:latin typeface="Arial" panose="020B0604020202020204" pitchFamily="34" charset="0"/>
                <a:cs typeface="Arial" panose="020B0604020202020204" pitchFamily="34" charset="0"/>
              </a:rPr>
              <a:t>Good numeracy and literacy</a:t>
            </a:r>
          </a:p>
          <a:p>
            <a:pPr marL="742950" lvl="1" indent="-285750">
              <a:lnSpc>
                <a:spcPct val="110000"/>
              </a:lnSpc>
              <a:buFont typeface="Wingdings" pitchFamily="2" charset="2"/>
              <a:buChar char="§"/>
            </a:pPr>
            <a:r>
              <a:rPr lang="en-GB" altLang="en-US" sz="2400" cap="none">
                <a:latin typeface="Arial" panose="020B0604020202020204" pitchFamily="34" charset="0"/>
                <a:cs typeface="Arial" panose="020B0604020202020204" pitchFamily="34" charset="0"/>
              </a:rPr>
              <a:t>Essay writing </a:t>
            </a:r>
          </a:p>
          <a:p>
            <a:pPr marL="742950" lvl="1" indent="-285750">
              <a:lnSpc>
                <a:spcPct val="110000"/>
              </a:lnSpc>
              <a:buFont typeface="Wingdings" pitchFamily="2" charset="2"/>
              <a:buChar char="§"/>
            </a:pPr>
            <a:r>
              <a:rPr lang="en-GB" altLang="en-US" sz="2400" cap="none">
                <a:latin typeface="Arial" panose="020B0604020202020204" pitchFamily="34" charset="0"/>
                <a:cs typeface="Arial" panose="020B0604020202020204" pitchFamily="34" charset="0"/>
              </a:rPr>
              <a:t>Research skills </a:t>
            </a:r>
          </a:p>
          <a:p>
            <a:pPr marL="742950" lvl="1" indent="-285750">
              <a:lnSpc>
                <a:spcPct val="110000"/>
              </a:lnSpc>
              <a:buFont typeface="Wingdings" pitchFamily="2" charset="2"/>
              <a:buChar char="§"/>
            </a:pPr>
            <a:r>
              <a:rPr lang="en-GB" altLang="en-US" sz="2400" cap="none">
                <a:latin typeface="Arial" panose="020B0604020202020204" pitchFamily="34" charset="0"/>
                <a:cs typeface="Arial" panose="020B0604020202020204" pitchFamily="34" charset="0"/>
              </a:rPr>
              <a:t>Time management skills</a:t>
            </a:r>
          </a:p>
          <a:p>
            <a:pPr marL="742950" lvl="1" indent="-285750">
              <a:lnSpc>
                <a:spcPct val="110000"/>
              </a:lnSpc>
              <a:buFont typeface="Wingdings" pitchFamily="2" charset="2"/>
              <a:buChar char="§"/>
            </a:pPr>
            <a:r>
              <a:rPr lang="en-GB" altLang="en-US" sz="2400" cap="none">
                <a:latin typeface="Arial" panose="020B0604020202020204" pitchFamily="34" charset="0"/>
                <a:cs typeface="Arial" panose="020B0604020202020204" pitchFamily="34" charset="0"/>
              </a:rPr>
              <a:t>Enthusiasm to go beyond the syllabus</a:t>
            </a:r>
          </a:p>
        </p:txBody>
      </p:sp>
    </p:spTree>
    <p:extLst>
      <p:ext uri="{BB962C8B-B14F-4D97-AF65-F5344CB8AC3E}">
        <p14:creationId xmlns:p14="http://schemas.microsoft.com/office/powerpoint/2010/main" val="42179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Text Box 2"/>
          <p:cNvSpPr txBox="1">
            <a:spLocks noChangeArrowheads="1"/>
          </p:cNvSpPr>
          <p:nvPr/>
        </p:nvSpPr>
        <p:spPr bwMode="auto">
          <a:xfrm>
            <a:off x="6027313" y="1994733"/>
            <a:ext cx="45213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buClr>
                <a:srgbClr val="D30022"/>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125000"/>
              </a:lnSpc>
              <a:buClr>
                <a:srgbClr val="D30022"/>
              </a:buClr>
              <a:buSzPct val="40000"/>
              <a:buFont typeface="Wingdings" panose="05000000000000000000" pitchFamily="2" charset="2"/>
              <a:buChar char="q"/>
              <a:defRPr sz="2200">
                <a:solidFill>
                  <a:schemeClr val="tx1"/>
                </a:solidFill>
                <a:latin typeface="Arial" panose="020B0604020202020204" pitchFamily="34" charset="0"/>
              </a:defRPr>
            </a:lvl2pPr>
            <a:lvl3pPr marL="1143000" indent="-228600">
              <a:lnSpc>
                <a:spcPct val="125000"/>
              </a:lnSpc>
              <a:buClr>
                <a:srgbClr val="D30022"/>
              </a:buClr>
              <a:buSzPct val="40000"/>
              <a:buFont typeface="Wingdings" panose="05000000000000000000" pitchFamily="2" charset="2"/>
              <a:buChar char="q"/>
              <a:defRPr sz="2400">
                <a:solidFill>
                  <a:schemeClr val="tx1"/>
                </a:solidFill>
                <a:latin typeface="Arial" panose="020B0604020202020204" pitchFamily="34" charset="0"/>
              </a:defRPr>
            </a:lvl3pPr>
            <a:lvl4pPr marL="1600200" indent="-228600">
              <a:lnSpc>
                <a:spcPct val="125000"/>
              </a:lnSpc>
              <a:buClr>
                <a:srgbClr val="D30022"/>
              </a:buClr>
              <a:buSzPct val="95000"/>
              <a:buChar char="–"/>
              <a:defRPr sz="2400">
                <a:solidFill>
                  <a:schemeClr val="tx1"/>
                </a:solidFill>
                <a:latin typeface="Arial" panose="020B0604020202020204" pitchFamily="34" charset="0"/>
              </a:defRPr>
            </a:lvl4pPr>
            <a:lvl5pPr marL="2057400" indent="-228600">
              <a:lnSpc>
                <a:spcPct val="125000"/>
              </a:lnSpc>
              <a:buClr>
                <a:srgbClr val="B0A8A2"/>
              </a:buClr>
              <a:buSzPct val="90000"/>
              <a:buChar char="-"/>
              <a:defRPr sz="2400">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9pPr>
          </a:lstStyle>
          <a:p>
            <a:pPr>
              <a:lnSpc>
                <a:spcPct val="100000"/>
              </a:lnSpc>
              <a:spcBef>
                <a:spcPct val="50000"/>
              </a:spcBef>
              <a:buClrTx/>
              <a:buFontTx/>
              <a:buNone/>
            </a:pPr>
            <a:r>
              <a:rPr lang="en-GB" altLang="en-US" sz="2400">
                <a:solidFill>
                  <a:srgbClr val="000000"/>
                </a:solidFill>
              </a:rPr>
              <a:t>							</a:t>
            </a:r>
            <a:r>
              <a:rPr lang="en-GB" altLang="en-US" sz="2400">
                <a:solidFill>
                  <a:srgbClr val="FF0000"/>
                </a:solidFill>
              </a:rPr>
              <a:t>A</a:t>
            </a:r>
            <a:r>
              <a:rPr lang="en-GB" altLang="en-US" sz="2400">
                <a:solidFill>
                  <a:srgbClr val="000000"/>
                </a:solidFill>
              </a:rPr>
              <a:t>ctivity </a:t>
            </a:r>
          </a:p>
          <a:p>
            <a:pPr>
              <a:lnSpc>
                <a:spcPct val="100000"/>
              </a:lnSpc>
              <a:spcBef>
                <a:spcPct val="50000"/>
              </a:spcBef>
              <a:buClrTx/>
              <a:buFontTx/>
              <a:buNone/>
            </a:pPr>
            <a:endParaRPr lang="en-GB" altLang="en-US" sz="2400">
              <a:solidFill>
                <a:srgbClr val="000000"/>
              </a:solidFill>
            </a:endParaRPr>
          </a:p>
          <a:p>
            <a:pPr>
              <a:lnSpc>
                <a:spcPct val="100000"/>
              </a:lnSpc>
              <a:spcBef>
                <a:spcPct val="50000"/>
              </a:spcBef>
              <a:buClrTx/>
              <a:buFontTx/>
              <a:buNone/>
            </a:pPr>
            <a:r>
              <a:rPr lang="en-GB" altLang="en-US" sz="2400">
                <a:solidFill>
                  <a:srgbClr val="000000"/>
                </a:solidFill>
              </a:rPr>
              <a:t>							</a:t>
            </a:r>
            <a:r>
              <a:rPr lang="en-GB" altLang="en-US" sz="2400">
                <a:solidFill>
                  <a:srgbClr val="FF0000"/>
                </a:solidFill>
              </a:rPr>
              <a:t>B</a:t>
            </a:r>
            <a:r>
              <a:rPr lang="en-GB" altLang="en-US" sz="2400">
                <a:solidFill>
                  <a:srgbClr val="000000"/>
                </a:solidFill>
              </a:rPr>
              <a:t>enefit</a:t>
            </a:r>
          </a:p>
          <a:p>
            <a:pPr>
              <a:lnSpc>
                <a:spcPct val="100000"/>
              </a:lnSpc>
              <a:spcBef>
                <a:spcPct val="50000"/>
              </a:spcBef>
              <a:buClrTx/>
              <a:buFontTx/>
              <a:buNone/>
            </a:pPr>
            <a:endParaRPr lang="en-GB" altLang="en-US" sz="2400">
              <a:solidFill>
                <a:srgbClr val="000000"/>
              </a:solidFill>
            </a:endParaRPr>
          </a:p>
          <a:p>
            <a:pPr>
              <a:lnSpc>
                <a:spcPct val="100000"/>
              </a:lnSpc>
              <a:spcBef>
                <a:spcPct val="50000"/>
              </a:spcBef>
              <a:buClrTx/>
              <a:buFontTx/>
              <a:buNone/>
            </a:pPr>
            <a:r>
              <a:rPr lang="en-GB" altLang="en-US" sz="2400">
                <a:solidFill>
                  <a:srgbClr val="000000"/>
                </a:solidFill>
              </a:rPr>
              <a:t>							</a:t>
            </a:r>
            <a:r>
              <a:rPr lang="en-GB" altLang="en-US" sz="2400">
                <a:solidFill>
                  <a:srgbClr val="FF0000"/>
                </a:solidFill>
              </a:rPr>
              <a:t>C</a:t>
            </a:r>
            <a:r>
              <a:rPr lang="en-GB" altLang="en-US" sz="2400">
                <a:solidFill>
                  <a:srgbClr val="000000"/>
                </a:solidFill>
              </a:rPr>
              <a:t>ourse</a:t>
            </a:r>
            <a:endParaRPr lang="en-US" altLang="en-US" sz="2400">
              <a:solidFill>
                <a:srgbClr val="000000"/>
              </a:solidFill>
            </a:endParaRPr>
          </a:p>
        </p:txBody>
      </p:sp>
      <p:sp>
        <p:nvSpPr>
          <p:cNvPr id="1176580" name="Text Box 4"/>
          <p:cNvSpPr txBox="1">
            <a:spLocks noChangeArrowheads="1"/>
          </p:cNvSpPr>
          <p:nvPr/>
        </p:nvSpPr>
        <p:spPr bwMode="auto">
          <a:xfrm>
            <a:off x="3143250" y="1994733"/>
            <a:ext cx="54992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buClr>
                <a:srgbClr val="D30022"/>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125000"/>
              </a:lnSpc>
              <a:buClr>
                <a:srgbClr val="D30022"/>
              </a:buClr>
              <a:buSzPct val="40000"/>
              <a:buFont typeface="Wingdings" panose="05000000000000000000" pitchFamily="2" charset="2"/>
              <a:buChar char="q"/>
              <a:defRPr sz="2200">
                <a:solidFill>
                  <a:schemeClr val="tx1"/>
                </a:solidFill>
                <a:latin typeface="Arial" panose="020B0604020202020204" pitchFamily="34" charset="0"/>
              </a:defRPr>
            </a:lvl2pPr>
            <a:lvl3pPr marL="1143000" indent="-228600">
              <a:lnSpc>
                <a:spcPct val="125000"/>
              </a:lnSpc>
              <a:buClr>
                <a:srgbClr val="D30022"/>
              </a:buClr>
              <a:buSzPct val="40000"/>
              <a:buFont typeface="Wingdings" panose="05000000000000000000" pitchFamily="2" charset="2"/>
              <a:buChar char="q"/>
              <a:defRPr sz="2400">
                <a:solidFill>
                  <a:schemeClr val="tx1"/>
                </a:solidFill>
                <a:latin typeface="Arial" panose="020B0604020202020204" pitchFamily="34" charset="0"/>
              </a:defRPr>
            </a:lvl3pPr>
            <a:lvl4pPr marL="1600200" indent="-228600">
              <a:lnSpc>
                <a:spcPct val="125000"/>
              </a:lnSpc>
              <a:buClr>
                <a:srgbClr val="D30022"/>
              </a:buClr>
              <a:buSzPct val="95000"/>
              <a:buChar char="–"/>
              <a:defRPr sz="2400">
                <a:solidFill>
                  <a:schemeClr val="tx1"/>
                </a:solidFill>
                <a:latin typeface="Arial" panose="020B0604020202020204" pitchFamily="34" charset="0"/>
              </a:defRPr>
            </a:lvl4pPr>
            <a:lvl5pPr marL="2057400" indent="-228600">
              <a:lnSpc>
                <a:spcPct val="125000"/>
              </a:lnSpc>
              <a:buClr>
                <a:srgbClr val="B0A8A2"/>
              </a:buClr>
              <a:buSzPct val="90000"/>
              <a:buChar char="-"/>
              <a:defRPr sz="2400">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9pPr>
          </a:lstStyle>
          <a:p>
            <a:pPr>
              <a:lnSpc>
                <a:spcPct val="100000"/>
              </a:lnSpc>
              <a:spcBef>
                <a:spcPct val="50000"/>
              </a:spcBef>
              <a:buClrTx/>
              <a:buFontTx/>
              <a:buNone/>
            </a:pPr>
            <a:r>
              <a:rPr lang="en-GB" altLang="en-US" sz="2400">
                <a:solidFill>
                  <a:srgbClr val="000000"/>
                </a:solidFill>
              </a:rPr>
              <a:t>		What you’ve done </a:t>
            </a:r>
          </a:p>
          <a:p>
            <a:pPr>
              <a:lnSpc>
                <a:spcPct val="100000"/>
              </a:lnSpc>
              <a:spcBef>
                <a:spcPct val="50000"/>
              </a:spcBef>
              <a:buClrTx/>
              <a:buFontTx/>
              <a:buNone/>
            </a:pPr>
            <a:endParaRPr lang="en-GB" altLang="en-US" sz="2400">
              <a:solidFill>
                <a:srgbClr val="000000"/>
              </a:solidFill>
            </a:endParaRPr>
          </a:p>
          <a:p>
            <a:pPr>
              <a:lnSpc>
                <a:spcPct val="100000"/>
              </a:lnSpc>
              <a:spcBef>
                <a:spcPct val="50000"/>
              </a:spcBef>
              <a:buClrTx/>
              <a:buFontTx/>
              <a:buNone/>
            </a:pPr>
            <a:r>
              <a:rPr lang="en-GB" altLang="en-US" sz="2400">
                <a:solidFill>
                  <a:srgbClr val="000000"/>
                </a:solidFill>
              </a:rPr>
              <a:t>		What skills it has given you</a:t>
            </a:r>
          </a:p>
          <a:p>
            <a:pPr>
              <a:lnSpc>
                <a:spcPct val="100000"/>
              </a:lnSpc>
              <a:spcBef>
                <a:spcPct val="50000"/>
              </a:spcBef>
              <a:buClrTx/>
              <a:buFontTx/>
              <a:buNone/>
            </a:pPr>
            <a:endParaRPr lang="en-GB" altLang="en-US" sz="2400">
              <a:solidFill>
                <a:srgbClr val="000000"/>
              </a:solidFill>
            </a:endParaRPr>
          </a:p>
          <a:p>
            <a:pPr>
              <a:lnSpc>
                <a:spcPct val="100000"/>
              </a:lnSpc>
              <a:spcBef>
                <a:spcPct val="50000"/>
              </a:spcBef>
              <a:buClrTx/>
              <a:buFontTx/>
              <a:buNone/>
            </a:pPr>
            <a:r>
              <a:rPr lang="en-GB" altLang="en-US" sz="2400">
                <a:solidFill>
                  <a:srgbClr val="000000"/>
                </a:solidFill>
              </a:rPr>
              <a:t>		How these relate to your course</a:t>
            </a:r>
            <a:endParaRPr lang="en-US" altLang="en-US" sz="2400">
              <a:solidFill>
                <a:srgbClr val="000000"/>
              </a:solidFill>
            </a:endParaRPr>
          </a:p>
        </p:txBody>
      </p:sp>
      <p:sp>
        <p:nvSpPr>
          <p:cNvPr id="108548" name="Rectangle 5"/>
          <p:cNvSpPr>
            <a:spLocks noGrp="1" noChangeArrowheads="1"/>
          </p:cNvSpPr>
          <p:nvPr>
            <p:ph type="title"/>
          </p:nvPr>
        </p:nvSpPr>
        <p:spPr>
          <a:xfrm>
            <a:off x="1741062" y="374931"/>
            <a:ext cx="8303653" cy="1151965"/>
          </a:xfrm>
        </p:spPr>
        <p:txBody>
          <a:bodyPr/>
          <a:lstStyle/>
          <a:p>
            <a:pPr eaLnBrk="1" hangingPunct="1">
              <a:defRPr/>
            </a:pPr>
            <a:r>
              <a:rPr lang="en-GB" sz="3200" b="1">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Personal Statement 	ABC Guide</a:t>
            </a:r>
            <a:endParaRPr lang="en-US" sz="3200" b="1">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56326" name="Text Box 6"/>
          <p:cNvSpPr txBox="1">
            <a:spLocks noChangeArrowheads="1"/>
          </p:cNvSpPr>
          <p:nvPr/>
        </p:nvSpPr>
        <p:spPr bwMode="auto">
          <a:xfrm>
            <a:off x="1900238" y="950914"/>
            <a:ext cx="12430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D30022"/>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125000"/>
              </a:lnSpc>
              <a:buClr>
                <a:srgbClr val="D30022"/>
              </a:buClr>
              <a:buSzPct val="40000"/>
              <a:buFont typeface="Wingdings" panose="05000000000000000000" pitchFamily="2" charset="2"/>
              <a:buChar char="q"/>
              <a:defRPr sz="2200">
                <a:solidFill>
                  <a:schemeClr val="tx1"/>
                </a:solidFill>
                <a:latin typeface="Arial" panose="020B0604020202020204" pitchFamily="34" charset="0"/>
              </a:defRPr>
            </a:lvl2pPr>
            <a:lvl3pPr marL="1143000" indent="-228600">
              <a:lnSpc>
                <a:spcPct val="125000"/>
              </a:lnSpc>
              <a:buClr>
                <a:srgbClr val="D30022"/>
              </a:buClr>
              <a:buSzPct val="40000"/>
              <a:buFont typeface="Wingdings" panose="05000000000000000000" pitchFamily="2" charset="2"/>
              <a:buChar char="q"/>
              <a:defRPr sz="2400">
                <a:solidFill>
                  <a:schemeClr val="tx1"/>
                </a:solidFill>
                <a:latin typeface="Arial" panose="020B0604020202020204" pitchFamily="34" charset="0"/>
              </a:defRPr>
            </a:lvl3pPr>
            <a:lvl4pPr marL="1600200" indent="-228600">
              <a:lnSpc>
                <a:spcPct val="125000"/>
              </a:lnSpc>
              <a:buClr>
                <a:srgbClr val="D30022"/>
              </a:buClr>
              <a:buSzPct val="95000"/>
              <a:buChar char="–"/>
              <a:defRPr sz="2400">
                <a:solidFill>
                  <a:schemeClr val="tx1"/>
                </a:solidFill>
                <a:latin typeface="Arial" panose="020B0604020202020204" pitchFamily="34" charset="0"/>
              </a:defRPr>
            </a:lvl4pPr>
            <a:lvl5pPr marL="2057400" indent="-228600">
              <a:lnSpc>
                <a:spcPct val="125000"/>
              </a:lnSpc>
              <a:buClr>
                <a:srgbClr val="B0A8A2"/>
              </a:buClr>
              <a:buSzPct val="90000"/>
              <a:buChar char="-"/>
              <a:defRPr sz="2400">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9pPr>
          </a:lstStyle>
          <a:p>
            <a:pPr>
              <a:lnSpc>
                <a:spcPct val="100000"/>
              </a:lnSpc>
              <a:buClrTx/>
              <a:buFontTx/>
              <a:buNone/>
            </a:pPr>
            <a:endParaRPr lang="en-GB" altLang="en-US">
              <a:solidFill>
                <a:srgbClr val="000000"/>
              </a:solidFill>
              <a:latin typeface="Times" panose="02020603050405020304" pitchFamily="18" charset="0"/>
            </a:endParaRPr>
          </a:p>
        </p:txBody>
      </p:sp>
      <p:sp>
        <p:nvSpPr>
          <p:cNvPr id="1176583" name="Text Box 7"/>
          <p:cNvSpPr txBox="1">
            <a:spLocks noChangeArrowheads="1"/>
          </p:cNvSpPr>
          <p:nvPr/>
        </p:nvSpPr>
        <p:spPr bwMode="auto">
          <a:xfrm>
            <a:off x="1765300" y="1994276"/>
            <a:ext cx="15128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D30022"/>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125000"/>
              </a:lnSpc>
              <a:buClr>
                <a:srgbClr val="D30022"/>
              </a:buClr>
              <a:buSzPct val="40000"/>
              <a:buFont typeface="Wingdings" panose="05000000000000000000" pitchFamily="2" charset="2"/>
              <a:buChar char="q"/>
              <a:defRPr sz="2200">
                <a:solidFill>
                  <a:schemeClr val="tx1"/>
                </a:solidFill>
                <a:latin typeface="Arial" panose="020B0604020202020204" pitchFamily="34" charset="0"/>
              </a:defRPr>
            </a:lvl2pPr>
            <a:lvl3pPr marL="1143000" indent="-228600">
              <a:lnSpc>
                <a:spcPct val="125000"/>
              </a:lnSpc>
              <a:buClr>
                <a:srgbClr val="D30022"/>
              </a:buClr>
              <a:buSzPct val="40000"/>
              <a:buFont typeface="Wingdings" panose="05000000000000000000" pitchFamily="2" charset="2"/>
              <a:buChar char="q"/>
              <a:defRPr sz="2400">
                <a:solidFill>
                  <a:schemeClr val="tx1"/>
                </a:solidFill>
                <a:latin typeface="Arial" panose="020B0604020202020204" pitchFamily="34" charset="0"/>
              </a:defRPr>
            </a:lvl3pPr>
            <a:lvl4pPr marL="1600200" indent="-228600">
              <a:lnSpc>
                <a:spcPct val="125000"/>
              </a:lnSpc>
              <a:buClr>
                <a:srgbClr val="D30022"/>
              </a:buClr>
              <a:buSzPct val="95000"/>
              <a:buChar char="–"/>
              <a:defRPr sz="2400">
                <a:solidFill>
                  <a:schemeClr val="tx1"/>
                </a:solidFill>
                <a:latin typeface="Arial" panose="020B0604020202020204" pitchFamily="34" charset="0"/>
              </a:defRPr>
            </a:lvl4pPr>
            <a:lvl5pPr marL="2057400" indent="-228600">
              <a:lnSpc>
                <a:spcPct val="125000"/>
              </a:lnSpc>
              <a:buClr>
                <a:srgbClr val="B0A8A2"/>
              </a:buClr>
              <a:buSzPct val="90000"/>
              <a:buChar char="-"/>
              <a:defRPr sz="2400">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9pPr>
          </a:lstStyle>
          <a:p>
            <a:pPr>
              <a:lnSpc>
                <a:spcPct val="100000"/>
              </a:lnSpc>
              <a:spcBef>
                <a:spcPct val="50000"/>
              </a:spcBef>
              <a:buClrTx/>
              <a:buFontTx/>
              <a:buNone/>
            </a:pPr>
            <a:r>
              <a:rPr lang="en-GB" altLang="en-US" sz="2400">
                <a:solidFill>
                  <a:srgbClr val="000000"/>
                </a:solidFill>
              </a:rPr>
              <a:t>Good </a:t>
            </a:r>
          </a:p>
          <a:p>
            <a:pPr>
              <a:lnSpc>
                <a:spcPct val="100000"/>
              </a:lnSpc>
              <a:spcBef>
                <a:spcPct val="50000"/>
              </a:spcBef>
              <a:buClrTx/>
              <a:buFontTx/>
              <a:buNone/>
            </a:pPr>
            <a:endParaRPr lang="en-GB" altLang="en-US" sz="2400">
              <a:solidFill>
                <a:srgbClr val="000000"/>
              </a:solidFill>
            </a:endParaRPr>
          </a:p>
          <a:p>
            <a:pPr>
              <a:lnSpc>
                <a:spcPct val="100000"/>
              </a:lnSpc>
              <a:spcBef>
                <a:spcPct val="50000"/>
              </a:spcBef>
              <a:buClrTx/>
              <a:buFontTx/>
              <a:buNone/>
            </a:pPr>
            <a:r>
              <a:rPr lang="en-GB" altLang="en-US" sz="2400">
                <a:solidFill>
                  <a:srgbClr val="000000"/>
                </a:solidFill>
              </a:rPr>
              <a:t>Better</a:t>
            </a:r>
          </a:p>
          <a:p>
            <a:pPr>
              <a:lnSpc>
                <a:spcPct val="100000"/>
              </a:lnSpc>
              <a:spcBef>
                <a:spcPct val="50000"/>
              </a:spcBef>
              <a:buClrTx/>
              <a:buFontTx/>
              <a:buNone/>
            </a:pPr>
            <a:endParaRPr lang="en-GB" altLang="en-US" sz="2400">
              <a:solidFill>
                <a:srgbClr val="000000"/>
              </a:solidFill>
            </a:endParaRPr>
          </a:p>
          <a:p>
            <a:pPr>
              <a:lnSpc>
                <a:spcPct val="100000"/>
              </a:lnSpc>
              <a:spcBef>
                <a:spcPct val="50000"/>
              </a:spcBef>
              <a:buClrTx/>
              <a:buFontTx/>
              <a:buNone/>
            </a:pPr>
            <a:r>
              <a:rPr lang="en-GB" altLang="en-US" sz="2400">
                <a:solidFill>
                  <a:srgbClr val="000000"/>
                </a:solidFill>
              </a:rPr>
              <a:t>Best</a:t>
            </a:r>
            <a:endParaRPr lang="en-US" altLang="en-US" sz="2400">
              <a:solidFill>
                <a:srgbClr val="000000"/>
              </a:solidFill>
            </a:endParaRPr>
          </a:p>
        </p:txBody>
      </p:sp>
    </p:spTree>
    <p:extLst>
      <p:ext uri="{BB962C8B-B14F-4D97-AF65-F5344CB8AC3E}">
        <p14:creationId xmlns:p14="http://schemas.microsoft.com/office/powerpoint/2010/main" val="380088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76583">
                                            <p:txEl>
                                              <p:pRg st="0" end="0"/>
                                            </p:txEl>
                                          </p:spTgt>
                                        </p:tgtEl>
                                        <p:attrNameLst>
                                          <p:attrName>style.visibility</p:attrName>
                                        </p:attrNameLst>
                                      </p:cBhvr>
                                      <p:to>
                                        <p:strVal val="visible"/>
                                      </p:to>
                                    </p:set>
                                    <p:animEffect transition="in" filter="fade">
                                      <p:cBhvr>
                                        <p:cTn id="7" dur="2000"/>
                                        <p:tgtEl>
                                          <p:spTgt spid="11765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76580">
                                            <p:txEl>
                                              <p:pRg st="0" end="0"/>
                                            </p:txEl>
                                          </p:spTgt>
                                        </p:tgtEl>
                                        <p:attrNameLst>
                                          <p:attrName>style.visibility</p:attrName>
                                        </p:attrNameLst>
                                      </p:cBhvr>
                                      <p:to>
                                        <p:strVal val="visible"/>
                                      </p:to>
                                    </p:set>
                                    <p:animEffect transition="in" filter="fade">
                                      <p:cBhvr>
                                        <p:cTn id="12" dur="2000"/>
                                        <p:tgtEl>
                                          <p:spTgt spid="117658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76583">
                                            <p:txEl>
                                              <p:pRg st="2" end="2"/>
                                            </p:txEl>
                                          </p:spTgt>
                                        </p:tgtEl>
                                        <p:attrNameLst>
                                          <p:attrName>style.visibility</p:attrName>
                                        </p:attrNameLst>
                                      </p:cBhvr>
                                      <p:to>
                                        <p:strVal val="visible"/>
                                      </p:to>
                                    </p:set>
                                    <p:animEffect transition="in" filter="fade">
                                      <p:cBhvr>
                                        <p:cTn id="17" dur="2000"/>
                                        <p:tgtEl>
                                          <p:spTgt spid="11765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76580">
                                            <p:txEl>
                                              <p:pRg st="2" end="2"/>
                                            </p:txEl>
                                          </p:spTgt>
                                        </p:tgtEl>
                                        <p:attrNameLst>
                                          <p:attrName>style.visibility</p:attrName>
                                        </p:attrNameLst>
                                      </p:cBhvr>
                                      <p:to>
                                        <p:strVal val="visible"/>
                                      </p:to>
                                    </p:set>
                                    <p:animEffect transition="in" filter="fade">
                                      <p:cBhvr>
                                        <p:cTn id="22" dur="2000"/>
                                        <p:tgtEl>
                                          <p:spTgt spid="117658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76583">
                                            <p:txEl>
                                              <p:pRg st="4" end="4"/>
                                            </p:txEl>
                                          </p:spTgt>
                                        </p:tgtEl>
                                        <p:attrNameLst>
                                          <p:attrName>style.visibility</p:attrName>
                                        </p:attrNameLst>
                                      </p:cBhvr>
                                      <p:to>
                                        <p:strVal val="visible"/>
                                      </p:to>
                                    </p:set>
                                    <p:animEffect transition="in" filter="fade">
                                      <p:cBhvr>
                                        <p:cTn id="27" dur="2000"/>
                                        <p:tgtEl>
                                          <p:spTgt spid="11765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76580">
                                            <p:txEl>
                                              <p:pRg st="4" end="4"/>
                                            </p:txEl>
                                          </p:spTgt>
                                        </p:tgtEl>
                                        <p:attrNameLst>
                                          <p:attrName>style.visibility</p:attrName>
                                        </p:attrNameLst>
                                      </p:cBhvr>
                                      <p:to>
                                        <p:strVal val="visible"/>
                                      </p:to>
                                    </p:set>
                                    <p:animEffect transition="in" filter="fade">
                                      <p:cBhvr>
                                        <p:cTn id="32" dur="2000"/>
                                        <p:tgtEl>
                                          <p:spTgt spid="1176580">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76578">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76578">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76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7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4"/>
          <p:cNvSpPr>
            <a:spLocks noGrp="1"/>
          </p:cNvSpPr>
          <p:nvPr>
            <p:ph type="title"/>
          </p:nvPr>
        </p:nvSpPr>
        <p:spPr>
          <a:xfrm>
            <a:off x="553792" y="188914"/>
            <a:ext cx="10856890" cy="625475"/>
          </a:xfrm>
        </p:spPr>
        <p:txBody>
          <a:bodyPr>
            <a:normAutofit/>
          </a:bodyPr>
          <a:lstStyle/>
          <a:p>
            <a:pPr>
              <a:defRPr/>
            </a:pPr>
            <a:r>
              <a:rPr lang="en-GB" sz="3200" b="1">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Reasons given to unsuccessful applicants</a:t>
            </a:r>
          </a:p>
        </p:txBody>
      </p:sp>
      <p:sp>
        <p:nvSpPr>
          <p:cNvPr id="4" name="Rectangle 3"/>
          <p:cNvSpPr>
            <a:spLocks noChangeArrowheads="1"/>
          </p:cNvSpPr>
          <p:nvPr/>
        </p:nvSpPr>
        <p:spPr bwMode="auto">
          <a:xfrm>
            <a:off x="3137411" y="4966030"/>
            <a:ext cx="6072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D30022"/>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125000"/>
              </a:lnSpc>
              <a:buClr>
                <a:srgbClr val="D30022"/>
              </a:buClr>
              <a:buSzPct val="40000"/>
              <a:buFont typeface="Wingdings" panose="05000000000000000000" pitchFamily="2" charset="2"/>
              <a:buChar char="q"/>
              <a:defRPr sz="2200">
                <a:solidFill>
                  <a:schemeClr val="tx1"/>
                </a:solidFill>
                <a:latin typeface="Arial" panose="020B0604020202020204" pitchFamily="34" charset="0"/>
              </a:defRPr>
            </a:lvl2pPr>
            <a:lvl3pPr marL="1143000" indent="-228600">
              <a:lnSpc>
                <a:spcPct val="125000"/>
              </a:lnSpc>
              <a:buClr>
                <a:srgbClr val="D30022"/>
              </a:buClr>
              <a:buSzPct val="40000"/>
              <a:buFont typeface="Wingdings" panose="05000000000000000000" pitchFamily="2" charset="2"/>
              <a:buChar char="q"/>
              <a:defRPr sz="2400">
                <a:solidFill>
                  <a:schemeClr val="tx1"/>
                </a:solidFill>
                <a:latin typeface="Arial" panose="020B0604020202020204" pitchFamily="34" charset="0"/>
              </a:defRPr>
            </a:lvl3pPr>
            <a:lvl4pPr marL="1600200" indent="-228600">
              <a:lnSpc>
                <a:spcPct val="125000"/>
              </a:lnSpc>
              <a:buClr>
                <a:srgbClr val="D30022"/>
              </a:buClr>
              <a:buSzPct val="95000"/>
              <a:buChar char="–"/>
              <a:defRPr sz="2400">
                <a:solidFill>
                  <a:schemeClr val="tx1"/>
                </a:solidFill>
                <a:latin typeface="Arial" panose="020B0604020202020204" pitchFamily="34" charset="0"/>
              </a:defRPr>
            </a:lvl4pPr>
            <a:lvl5pPr marL="2057400" indent="-228600">
              <a:lnSpc>
                <a:spcPct val="125000"/>
              </a:lnSpc>
              <a:buClr>
                <a:srgbClr val="B0A8A2"/>
              </a:buClr>
              <a:buSzPct val="90000"/>
              <a:buChar char="-"/>
              <a:defRPr sz="2400">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9pPr>
          </a:lstStyle>
          <a:p>
            <a:pPr algn="just">
              <a:lnSpc>
                <a:spcPct val="150000"/>
              </a:lnSpc>
              <a:buClrTx/>
              <a:buFontTx/>
              <a:buNone/>
            </a:pPr>
            <a:r>
              <a:rPr lang="en-GB" altLang="en-US" sz="3600" b="1" i="1">
                <a:solidFill>
                  <a:srgbClr val="000000"/>
                </a:solidFill>
              </a:rPr>
              <a:t>Your personal statement does not strongly support your desire to study your chosen degree</a:t>
            </a:r>
          </a:p>
        </p:txBody>
      </p:sp>
      <p:sp>
        <p:nvSpPr>
          <p:cNvPr id="58372" name="Rectangle 4"/>
          <p:cNvSpPr>
            <a:spLocks noChangeArrowheads="1"/>
          </p:cNvSpPr>
          <p:nvPr/>
        </p:nvSpPr>
        <p:spPr bwMode="auto">
          <a:xfrm>
            <a:off x="2166938" y="714376"/>
            <a:ext cx="1071562" cy="3000375"/>
          </a:xfrm>
          <a:prstGeom prst="rect">
            <a:avLst/>
          </a:prstGeom>
          <a:solidFill>
            <a:schemeClr val="bg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125000"/>
              </a:lnSpc>
              <a:buClr>
                <a:srgbClr val="D30022"/>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125000"/>
              </a:lnSpc>
              <a:buClr>
                <a:srgbClr val="D30022"/>
              </a:buClr>
              <a:buSzPct val="40000"/>
              <a:buFont typeface="Wingdings" panose="05000000000000000000" pitchFamily="2" charset="2"/>
              <a:buChar char="q"/>
              <a:defRPr sz="2200">
                <a:solidFill>
                  <a:schemeClr val="tx1"/>
                </a:solidFill>
                <a:latin typeface="Arial" panose="020B0604020202020204" pitchFamily="34" charset="0"/>
              </a:defRPr>
            </a:lvl2pPr>
            <a:lvl3pPr marL="1143000" indent="-228600">
              <a:lnSpc>
                <a:spcPct val="125000"/>
              </a:lnSpc>
              <a:buClr>
                <a:srgbClr val="D30022"/>
              </a:buClr>
              <a:buSzPct val="40000"/>
              <a:buFont typeface="Wingdings" panose="05000000000000000000" pitchFamily="2" charset="2"/>
              <a:buChar char="q"/>
              <a:defRPr sz="2400">
                <a:solidFill>
                  <a:schemeClr val="tx1"/>
                </a:solidFill>
                <a:latin typeface="Arial" panose="020B0604020202020204" pitchFamily="34" charset="0"/>
              </a:defRPr>
            </a:lvl3pPr>
            <a:lvl4pPr marL="1600200" indent="-228600">
              <a:lnSpc>
                <a:spcPct val="125000"/>
              </a:lnSpc>
              <a:buClr>
                <a:srgbClr val="D30022"/>
              </a:buClr>
              <a:buSzPct val="95000"/>
              <a:buChar char="–"/>
              <a:defRPr sz="2400">
                <a:solidFill>
                  <a:schemeClr val="tx1"/>
                </a:solidFill>
                <a:latin typeface="Arial" panose="020B0604020202020204" pitchFamily="34" charset="0"/>
              </a:defRPr>
            </a:lvl4pPr>
            <a:lvl5pPr marL="2057400" indent="-228600">
              <a:lnSpc>
                <a:spcPct val="125000"/>
              </a:lnSpc>
              <a:buClr>
                <a:srgbClr val="B0A8A2"/>
              </a:buClr>
              <a:buSzPct val="90000"/>
              <a:buChar char="-"/>
              <a:defRPr sz="2400">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9pPr>
          </a:lstStyle>
          <a:p>
            <a:pPr algn="ctr">
              <a:lnSpc>
                <a:spcPct val="100000"/>
              </a:lnSpc>
              <a:buClrTx/>
              <a:buFontTx/>
              <a:buNone/>
            </a:pPr>
            <a:r>
              <a:rPr lang="en-GB" altLang="en-US" sz="20000">
                <a:solidFill>
                  <a:srgbClr val="C00000"/>
                </a:solidFill>
                <a:latin typeface="Century Gothic" panose="020B0502020202020204" pitchFamily="34" charset="0"/>
              </a:rPr>
              <a:t>“</a:t>
            </a:r>
            <a:endParaRPr lang="en-US" altLang="en-US" sz="20000">
              <a:solidFill>
                <a:srgbClr val="C00000"/>
              </a:solidFill>
              <a:latin typeface="Century Gothic" panose="020B0502020202020204" pitchFamily="34" charset="0"/>
            </a:endParaRPr>
          </a:p>
        </p:txBody>
      </p:sp>
      <p:sp>
        <p:nvSpPr>
          <p:cNvPr id="58373" name="Rectangle 5"/>
          <p:cNvSpPr>
            <a:spLocks noChangeArrowheads="1"/>
          </p:cNvSpPr>
          <p:nvPr/>
        </p:nvSpPr>
        <p:spPr bwMode="auto">
          <a:xfrm>
            <a:off x="8810626" y="4143376"/>
            <a:ext cx="1071563" cy="1928813"/>
          </a:xfrm>
          <a:prstGeom prst="rect">
            <a:avLst/>
          </a:prstGeom>
          <a:solidFill>
            <a:schemeClr val="bg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125000"/>
              </a:lnSpc>
              <a:buClr>
                <a:srgbClr val="D30022"/>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125000"/>
              </a:lnSpc>
              <a:buClr>
                <a:srgbClr val="D30022"/>
              </a:buClr>
              <a:buSzPct val="40000"/>
              <a:buFont typeface="Wingdings" panose="05000000000000000000" pitchFamily="2" charset="2"/>
              <a:buChar char="q"/>
              <a:defRPr sz="2200">
                <a:solidFill>
                  <a:schemeClr val="tx1"/>
                </a:solidFill>
                <a:latin typeface="Arial" panose="020B0604020202020204" pitchFamily="34" charset="0"/>
              </a:defRPr>
            </a:lvl2pPr>
            <a:lvl3pPr marL="1143000" indent="-228600">
              <a:lnSpc>
                <a:spcPct val="125000"/>
              </a:lnSpc>
              <a:buClr>
                <a:srgbClr val="D30022"/>
              </a:buClr>
              <a:buSzPct val="40000"/>
              <a:buFont typeface="Wingdings" panose="05000000000000000000" pitchFamily="2" charset="2"/>
              <a:buChar char="q"/>
              <a:defRPr sz="2400">
                <a:solidFill>
                  <a:schemeClr val="tx1"/>
                </a:solidFill>
                <a:latin typeface="Arial" panose="020B0604020202020204" pitchFamily="34" charset="0"/>
              </a:defRPr>
            </a:lvl3pPr>
            <a:lvl4pPr marL="1600200" indent="-228600">
              <a:lnSpc>
                <a:spcPct val="125000"/>
              </a:lnSpc>
              <a:buClr>
                <a:srgbClr val="D30022"/>
              </a:buClr>
              <a:buSzPct val="95000"/>
              <a:buChar char="–"/>
              <a:defRPr sz="2400">
                <a:solidFill>
                  <a:schemeClr val="tx1"/>
                </a:solidFill>
                <a:latin typeface="Arial" panose="020B0604020202020204" pitchFamily="34" charset="0"/>
              </a:defRPr>
            </a:lvl4pPr>
            <a:lvl5pPr marL="2057400" indent="-228600">
              <a:lnSpc>
                <a:spcPct val="125000"/>
              </a:lnSpc>
              <a:buClr>
                <a:srgbClr val="B0A8A2"/>
              </a:buClr>
              <a:buSzPct val="90000"/>
              <a:buChar char="-"/>
              <a:defRPr sz="2400">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9pPr>
          </a:lstStyle>
          <a:p>
            <a:pPr algn="ctr">
              <a:lnSpc>
                <a:spcPct val="100000"/>
              </a:lnSpc>
              <a:buClrTx/>
              <a:buFontTx/>
              <a:buNone/>
            </a:pPr>
            <a:r>
              <a:rPr lang="en-GB" altLang="en-US" sz="20000">
                <a:solidFill>
                  <a:srgbClr val="C00000"/>
                </a:solidFill>
                <a:latin typeface="Century Gothic" panose="020B0502020202020204" pitchFamily="34" charset="0"/>
              </a:rPr>
              <a:t>”</a:t>
            </a:r>
            <a:endParaRPr lang="en-US" altLang="en-US" sz="20000">
              <a:solidFill>
                <a:srgbClr val="C00000"/>
              </a:solidFill>
              <a:latin typeface="Century Gothic" panose="020B0502020202020204" pitchFamily="34" charset="0"/>
            </a:endParaRPr>
          </a:p>
        </p:txBody>
      </p:sp>
      <p:sp>
        <p:nvSpPr>
          <p:cNvPr id="9" name="Rectangle 8"/>
          <p:cNvSpPr>
            <a:spLocks noChangeArrowheads="1"/>
          </p:cNvSpPr>
          <p:nvPr/>
        </p:nvSpPr>
        <p:spPr bwMode="auto">
          <a:xfrm>
            <a:off x="3043298" y="4776489"/>
            <a:ext cx="5522912"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D30022"/>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125000"/>
              </a:lnSpc>
              <a:buClr>
                <a:srgbClr val="D30022"/>
              </a:buClr>
              <a:buSzPct val="40000"/>
              <a:buFont typeface="Wingdings" panose="05000000000000000000" pitchFamily="2" charset="2"/>
              <a:buChar char="q"/>
              <a:defRPr sz="2200">
                <a:solidFill>
                  <a:schemeClr val="tx1"/>
                </a:solidFill>
                <a:latin typeface="Arial" panose="020B0604020202020204" pitchFamily="34" charset="0"/>
              </a:defRPr>
            </a:lvl2pPr>
            <a:lvl3pPr marL="1143000" indent="-228600">
              <a:lnSpc>
                <a:spcPct val="125000"/>
              </a:lnSpc>
              <a:buClr>
                <a:srgbClr val="D30022"/>
              </a:buClr>
              <a:buSzPct val="40000"/>
              <a:buFont typeface="Wingdings" panose="05000000000000000000" pitchFamily="2" charset="2"/>
              <a:buChar char="q"/>
              <a:defRPr sz="2400">
                <a:solidFill>
                  <a:schemeClr val="tx1"/>
                </a:solidFill>
                <a:latin typeface="Arial" panose="020B0604020202020204" pitchFamily="34" charset="0"/>
              </a:defRPr>
            </a:lvl3pPr>
            <a:lvl4pPr marL="1600200" indent="-228600">
              <a:lnSpc>
                <a:spcPct val="125000"/>
              </a:lnSpc>
              <a:buClr>
                <a:srgbClr val="D30022"/>
              </a:buClr>
              <a:buSzPct val="95000"/>
              <a:buChar char="–"/>
              <a:defRPr sz="2400">
                <a:solidFill>
                  <a:schemeClr val="tx1"/>
                </a:solidFill>
                <a:latin typeface="Arial" panose="020B0604020202020204" pitchFamily="34" charset="0"/>
              </a:defRPr>
            </a:lvl4pPr>
            <a:lvl5pPr marL="2057400" indent="-228600">
              <a:lnSpc>
                <a:spcPct val="125000"/>
              </a:lnSpc>
              <a:buClr>
                <a:srgbClr val="B0A8A2"/>
              </a:buClr>
              <a:buSzPct val="90000"/>
              <a:buChar char="-"/>
              <a:defRPr sz="2400">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9pPr>
          </a:lstStyle>
          <a:p>
            <a:pPr algn="just">
              <a:lnSpc>
                <a:spcPct val="150000"/>
              </a:lnSpc>
              <a:buClrTx/>
              <a:buFontTx/>
              <a:buNone/>
            </a:pPr>
            <a:r>
              <a:rPr lang="en-GB" altLang="en-US" sz="3200" b="1" i="1">
                <a:solidFill>
                  <a:srgbClr val="000000"/>
                </a:solidFill>
              </a:rPr>
              <a:t>Your personal statement did not show sufficient understanding, relevance or knowledge about the course you are applying for</a:t>
            </a:r>
          </a:p>
        </p:txBody>
      </p:sp>
      <p:sp>
        <p:nvSpPr>
          <p:cNvPr id="10" name="Rectangle 9"/>
          <p:cNvSpPr>
            <a:spLocks noChangeArrowheads="1"/>
          </p:cNvSpPr>
          <p:nvPr/>
        </p:nvSpPr>
        <p:spPr bwMode="auto">
          <a:xfrm>
            <a:off x="2280849" y="4027069"/>
            <a:ext cx="5522913" cy="304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D30022"/>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125000"/>
              </a:lnSpc>
              <a:buClr>
                <a:srgbClr val="D30022"/>
              </a:buClr>
              <a:buSzPct val="40000"/>
              <a:buFont typeface="Wingdings" panose="05000000000000000000" pitchFamily="2" charset="2"/>
              <a:buChar char="q"/>
              <a:defRPr sz="2200">
                <a:solidFill>
                  <a:schemeClr val="tx1"/>
                </a:solidFill>
                <a:latin typeface="Arial" panose="020B0604020202020204" pitchFamily="34" charset="0"/>
              </a:defRPr>
            </a:lvl2pPr>
            <a:lvl3pPr marL="1143000" indent="-228600">
              <a:lnSpc>
                <a:spcPct val="125000"/>
              </a:lnSpc>
              <a:buClr>
                <a:srgbClr val="D30022"/>
              </a:buClr>
              <a:buSzPct val="40000"/>
              <a:buFont typeface="Wingdings" panose="05000000000000000000" pitchFamily="2" charset="2"/>
              <a:buChar char="q"/>
              <a:defRPr sz="2400">
                <a:solidFill>
                  <a:schemeClr val="tx1"/>
                </a:solidFill>
                <a:latin typeface="Arial" panose="020B0604020202020204" pitchFamily="34" charset="0"/>
              </a:defRPr>
            </a:lvl3pPr>
            <a:lvl4pPr marL="1600200" indent="-228600">
              <a:lnSpc>
                <a:spcPct val="125000"/>
              </a:lnSpc>
              <a:buClr>
                <a:srgbClr val="D30022"/>
              </a:buClr>
              <a:buSzPct val="95000"/>
              <a:buChar char="–"/>
              <a:defRPr sz="2400">
                <a:solidFill>
                  <a:schemeClr val="tx1"/>
                </a:solidFill>
                <a:latin typeface="Arial" panose="020B0604020202020204" pitchFamily="34" charset="0"/>
              </a:defRPr>
            </a:lvl4pPr>
            <a:lvl5pPr marL="2057400" indent="-228600">
              <a:lnSpc>
                <a:spcPct val="125000"/>
              </a:lnSpc>
              <a:buClr>
                <a:srgbClr val="B0A8A2"/>
              </a:buClr>
              <a:buSzPct val="90000"/>
              <a:buChar char="-"/>
              <a:defRPr sz="2400">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9pPr>
          </a:lstStyle>
          <a:p>
            <a:pPr algn="just">
              <a:lnSpc>
                <a:spcPct val="150000"/>
              </a:lnSpc>
              <a:buClrTx/>
              <a:buFontTx/>
              <a:buNone/>
            </a:pPr>
            <a:r>
              <a:rPr lang="en-GB" altLang="en-US" sz="3200" b="1" i="1">
                <a:solidFill>
                  <a:srgbClr val="000000"/>
                </a:solidFill>
              </a:rPr>
              <a:t>You failed to demonstrate sufficient knowledge and interest in the subject in your personal statement</a:t>
            </a:r>
          </a:p>
        </p:txBody>
      </p:sp>
      <p:sp>
        <p:nvSpPr>
          <p:cNvPr id="12" name="Rectangle 11"/>
          <p:cNvSpPr>
            <a:spLocks noChangeArrowheads="1"/>
          </p:cNvSpPr>
          <p:nvPr/>
        </p:nvSpPr>
        <p:spPr bwMode="auto">
          <a:xfrm>
            <a:off x="2698482" y="3784452"/>
            <a:ext cx="5329237"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buClr>
                <a:srgbClr val="D30022"/>
              </a:buClr>
              <a:buFont typeface="Wingdings" panose="05000000000000000000" pitchFamily="2" charset="2"/>
              <a:buChar char="§"/>
              <a:defRPr sz="2200">
                <a:solidFill>
                  <a:schemeClr val="tx1"/>
                </a:solidFill>
                <a:latin typeface="Arial" panose="020B0604020202020204" pitchFamily="34" charset="0"/>
              </a:defRPr>
            </a:lvl1pPr>
            <a:lvl2pPr marL="742950" indent="-285750">
              <a:lnSpc>
                <a:spcPct val="125000"/>
              </a:lnSpc>
              <a:buClr>
                <a:srgbClr val="D30022"/>
              </a:buClr>
              <a:buSzPct val="40000"/>
              <a:buFont typeface="Wingdings" panose="05000000000000000000" pitchFamily="2" charset="2"/>
              <a:buChar char="q"/>
              <a:defRPr sz="2200">
                <a:solidFill>
                  <a:schemeClr val="tx1"/>
                </a:solidFill>
                <a:latin typeface="Arial" panose="020B0604020202020204" pitchFamily="34" charset="0"/>
              </a:defRPr>
            </a:lvl2pPr>
            <a:lvl3pPr marL="1143000" indent="-228600">
              <a:lnSpc>
                <a:spcPct val="125000"/>
              </a:lnSpc>
              <a:buClr>
                <a:srgbClr val="D30022"/>
              </a:buClr>
              <a:buSzPct val="40000"/>
              <a:buFont typeface="Wingdings" panose="05000000000000000000" pitchFamily="2" charset="2"/>
              <a:buChar char="q"/>
              <a:defRPr sz="2400">
                <a:solidFill>
                  <a:schemeClr val="tx1"/>
                </a:solidFill>
                <a:latin typeface="Arial" panose="020B0604020202020204" pitchFamily="34" charset="0"/>
              </a:defRPr>
            </a:lvl3pPr>
            <a:lvl4pPr marL="1600200" indent="-228600">
              <a:lnSpc>
                <a:spcPct val="125000"/>
              </a:lnSpc>
              <a:buClr>
                <a:srgbClr val="D30022"/>
              </a:buClr>
              <a:buSzPct val="95000"/>
              <a:buChar char="–"/>
              <a:defRPr sz="2400">
                <a:solidFill>
                  <a:schemeClr val="tx1"/>
                </a:solidFill>
                <a:latin typeface="Arial" panose="020B0604020202020204" pitchFamily="34" charset="0"/>
              </a:defRPr>
            </a:lvl4pPr>
            <a:lvl5pPr marL="2057400" indent="-228600">
              <a:lnSpc>
                <a:spcPct val="125000"/>
              </a:lnSpc>
              <a:buClr>
                <a:srgbClr val="B0A8A2"/>
              </a:buClr>
              <a:buSzPct val="90000"/>
              <a:buChar char="-"/>
              <a:defRPr sz="2400">
                <a:solidFill>
                  <a:schemeClr val="tx1"/>
                </a:solidFill>
                <a:latin typeface="Arial" panose="020B0604020202020204" pitchFamily="34" charset="0"/>
              </a:defRPr>
            </a:lvl5pPr>
            <a:lvl6pPr marL="25146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6pPr>
            <a:lvl7pPr marL="29718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7pPr>
            <a:lvl8pPr marL="34290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8pPr>
            <a:lvl9pPr marL="3886200" indent="-228600" eaLnBrk="0" fontAlgn="base" hangingPunct="0">
              <a:lnSpc>
                <a:spcPct val="125000"/>
              </a:lnSpc>
              <a:spcBef>
                <a:spcPct val="0"/>
              </a:spcBef>
              <a:spcAft>
                <a:spcPct val="0"/>
              </a:spcAft>
              <a:buClr>
                <a:srgbClr val="B0A8A2"/>
              </a:buClr>
              <a:buSzPct val="90000"/>
              <a:buChar char="-"/>
              <a:defRPr sz="2400">
                <a:solidFill>
                  <a:schemeClr val="tx1"/>
                </a:solidFill>
                <a:latin typeface="Arial" panose="020B0604020202020204" pitchFamily="34" charset="0"/>
              </a:defRPr>
            </a:lvl9pPr>
          </a:lstStyle>
          <a:p>
            <a:pPr algn="just">
              <a:lnSpc>
                <a:spcPct val="150000"/>
              </a:lnSpc>
              <a:buClrTx/>
              <a:buFontTx/>
              <a:buNone/>
            </a:pPr>
            <a:r>
              <a:rPr lang="en-GB" altLang="en-US" sz="3200" b="1" i="1">
                <a:solidFill>
                  <a:srgbClr val="000000"/>
                </a:solidFill>
              </a:rPr>
              <a:t>Unsuccessful as you have not expressed a strong enough interest in the subject area in your personal statement</a:t>
            </a:r>
          </a:p>
        </p:txBody>
      </p:sp>
    </p:spTree>
    <p:extLst>
      <p:ext uri="{BB962C8B-B14F-4D97-AF65-F5344CB8AC3E}">
        <p14:creationId xmlns:p14="http://schemas.microsoft.com/office/powerpoint/2010/main" val="2218378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6167439" y="1153935"/>
            <a:ext cx="4547784" cy="4498975"/>
          </a:xfrm>
          <a:prstGeom prst="rect">
            <a:avLst/>
          </a:prstGeom>
          <a:solidFill>
            <a:schemeClr val="bg1"/>
          </a:solidFill>
          <a:ln w="9525">
            <a:noFill/>
            <a:miter lim="800000"/>
            <a:headEnd/>
            <a:tailEnd/>
          </a:ln>
        </p:spPr>
        <p:txBody>
          <a:bodyPr lIns="0" tIns="0" rIns="0" bIns="0"/>
          <a:lstStyle>
            <a:lvl1pPr marL="354013" indent="-354013">
              <a:defRPr sz="3600">
                <a:solidFill>
                  <a:schemeClr val="tx1"/>
                </a:solidFill>
                <a:latin typeface="Times" pitchFamily="18" charset="0"/>
              </a:defRPr>
            </a:lvl1pPr>
            <a:lvl2pPr marL="712788" indent="-169863">
              <a:defRPr sz="3600">
                <a:solidFill>
                  <a:schemeClr val="tx1"/>
                </a:solidFill>
                <a:latin typeface="Times" pitchFamily="18" charset="0"/>
              </a:defRPr>
            </a:lvl2pPr>
            <a:lvl3pPr marL="1143000" indent="-228600">
              <a:defRPr sz="3600">
                <a:solidFill>
                  <a:schemeClr val="tx1"/>
                </a:solidFill>
                <a:latin typeface="Times" pitchFamily="18" charset="0"/>
              </a:defRPr>
            </a:lvl3pPr>
            <a:lvl4pPr marL="1600200" indent="-228600">
              <a:defRPr sz="3600">
                <a:solidFill>
                  <a:schemeClr val="tx1"/>
                </a:solidFill>
                <a:latin typeface="Times" pitchFamily="18" charset="0"/>
              </a:defRPr>
            </a:lvl4pPr>
            <a:lvl5pPr marL="2057400" indent="-228600">
              <a:defRPr sz="3600">
                <a:solidFill>
                  <a:schemeClr val="tx1"/>
                </a:solidFill>
                <a:latin typeface="Times" pitchFamily="18" charset="0"/>
              </a:defRPr>
            </a:lvl5pPr>
            <a:lvl6pPr marL="2514600" indent="-228600" fontAlgn="base">
              <a:spcBef>
                <a:spcPct val="0"/>
              </a:spcBef>
              <a:spcAft>
                <a:spcPct val="0"/>
              </a:spcAft>
              <a:defRPr sz="3600">
                <a:solidFill>
                  <a:schemeClr val="tx1"/>
                </a:solidFill>
                <a:latin typeface="Times" pitchFamily="18" charset="0"/>
              </a:defRPr>
            </a:lvl6pPr>
            <a:lvl7pPr marL="2971800" indent="-228600" fontAlgn="base">
              <a:spcBef>
                <a:spcPct val="0"/>
              </a:spcBef>
              <a:spcAft>
                <a:spcPct val="0"/>
              </a:spcAft>
              <a:defRPr sz="3600">
                <a:solidFill>
                  <a:schemeClr val="tx1"/>
                </a:solidFill>
                <a:latin typeface="Times" pitchFamily="18" charset="0"/>
              </a:defRPr>
            </a:lvl7pPr>
            <a:lvl8pPr marL="3429000" indent="-228600" fontAlgn="base">
              <a:spcBef>
                <a:spcPct val="0"/>
              </a:spcBef>
              <a:spcAft>
                <a:spcPct val="0"/>
              </a:spcAft>
              <a:defRPr sz="3600">
                <a:solidFill>
                  <a:schemeClr val="tx1"/>
                </a:solidFill>
                <a:latin typeface="Times" pitchFamily="18" charset="0"/>
              </a:defRPr>
            </a:lvl8pPr>
            <a:lvl9pPr marL="3886200" indent="-228600" fontAlgn="base">
              <a:spcBef>
                <a:spcPct val="0"/>
              </a:spcBef>
              <a:spcAft>
                <a:spcPct val="0"/>
              </a:spcAft>
              <a:defRPr sz="3600">
                <a:solidFill>
                  <a:schemeClr val="tx1"/>
                </a:solidFill>
                <a:latin typeface="Times" pitchFamily="18" charset="0"/>
              </a:defRPr>
            </a:lvl9pPr>
          </a:lstStyle>
          <a:p>
            <a:pPr eaLnBrk="1" hangingPunct="1">
              <a:lnSpc>
                <a:spcPct val="125000"/>
              </a:lnSpc>
              <a:buClr>
                <a:srgbClr val="D30022"/>
              </a:buClr>
              <a:defRPr/>
            </a:pPr>
            <a:r>
              <a:rPr lang="en-GB" sz="2200" b="1">
                <a:effectLst>
                  <a:outerShdw blurRad="38100" dist="38100" dir="2700000" algn="tl">
                    <a:srgbClr val="C0C0C0"/>
                  </a:outerShdw>
                </a:effectLst>
                <a:latin typeface="Arial" pitchFamily="34" charset="0"/>
              </a:rPr>
              <a:t>Don’ts</a:t>
            </a:r>
          </a:p>
          <a:p>
            <a:pPr eaLnBrk="1" hangingPunct="1">
              <a:lnSpc>
                <a:spcPct val="125000"/>
              </a:lnSpc>
              <a:buClr>
                <a:srgbClr val="D30022"/>
              </a:buClr>
              <a:buFont typeface="Wingdings" pitchFamily="2" charset="2"/>
              <a:buChar char="§"/>
              <a:defRPr/>
            </a:pPr>
            <a:r>
              <a:rPr lang="en-GB" sz="2200">
                <a:solidFill>
                  <a:srgbClr val="000000"/>
                </a:solidFill>
                <a:latin typeface="Arial" pitchFamily="34" charset="0"/>
              </a:rPr>
              <a:t>Intellectual pretensions</a:t>
            </a:r>
          </a:p>
          <a:p>
            <a:pPr eaLnBrk="1" hangingPunct="1">
              <a:lnSpc>
                <a:spcPct val="125000"/>
              </a:lnSpc>
              <a:buClr>
                <a:srgbClr val="D30022"/>
              </a:buClr>
              <a:buFont typeface="Wingdings" pitchFamily="2" charset="2"/>
              <a:buChar char="§"/>
              <a:defRPr/>
            </a:pPr>
            <a:r>
              <a:rPr lang="en-GB" sz="2200">
                <a:solidFill>
                  <a:srgbClr val="000000"/>
                </a:solidFill>
                <a:latin typeface="Arial" pitchFamily="34" charset="0"/>
              </a:rPr>
              <a:t>Misdirected humour</a:t>
            </a:r>
          </a:p>
          <a:p>
            <a:pPr eaLnBrk="1" hangingPunct="1">
              <a:lnSpc>
                <a:spcPct val="125000"/>
              </a:lnSpc>
              <a:buClr>
                <a:srgbClr val="D30022"/>
              </a:buClr>
              <a:buFont typeface="Wingdings" pitchFamily="2" charset="2"/>
              <a:buChar char="§"/>
              <a:defRPr/>
            </a:pPr>
            <a:r>
              <a:rPr lang="en-GB" sz="2200">
                <a:solidFill>
                  <a:srgbClr val="000000"/>
                </a:solidFill>
                <a:latin typeface="Arial" pitchFamily="34" charset="0"/>
              </a:rPr>
              <a:t>Plagiarism</a:t>
            </a:r>
          </a:p>
          <a:p>
            <a:pPr eaLnBrk="1" hangingPunct="1">
              <a:lnSpc>
                <a:spcPct val="125000"/>
              </a:lnSpc>
              <a:buClr>
                <a:srgbClr val="D30022"/>
              </a:buClr>
              <a:buFont typeface="Wingdings" pitchFamily="2" charset="2"/>
              <a:buChar char="§"/>
              <a:defRPr/>
            </a:pPr>
            <a:r>
              <a:rPr lang="en-GB" sz="2200">
                <a:solidFill>
                  <a:srgbClr val="000000"/>
                </a:solidFill>
                <a:latin typeface="Arial" pitchFamily="34" charset="0"/>
              </a:rPr>
              <a:t>Mentioning one institution </a:t>
            </a:r>
          </a:p>
          <a:p>
            <a:pPr eaLnBrk="1" hangingPunct="1">
              <a:lnSpc>
                <a:spcPct val="140000"/>
              </a:lnSpc>
              <a:buClr>
                <a:srgbClr val="D30022"/>
              </a:buClr>
              <a:buFont typeface="Wingdings" pitchFamily="2" charset="2"/>
              <a:buChar char="§"/>
              <a:defRPr/>
            </a:pPr>
            <a:r>
              <a:rPr lang="en-GB" sz="2200">
                <a:solidFill>
                  <a:srgbClr val="000000"/>
                </a:solidFill>
                <a:latin typeface="Arial" pitchFamily="34" charset="0"/>
              </a:rPr>
              <a:t>Committing GBH on English language </a:t>
            </a:r>
          </a:p>
          <a:p>
            <a:pPr lvl="1" eaLnBrk="1" hangingPunct="1">
              <a:lnSpc>
                <a:spcPct val="140000"/>
              </a:lnSpc>
              <a:buClr>
                <a:srgbClr val="D30022"/>
              </a:buClr>
              <a:buSzPct val="40000"/>
              <a:buFont typeface="Wingdings" pitchFamily="2" charset="2"/>
              <a:buChar char="§"/>
              <a:defRPr/>
            </a:pPr>
            <a:r>
              <a:rPr lang="en-GB" sz="2000">
                <a:solidFill>
                  <a:srgbClr val="000000"/>
                </a:solidFill>
                <a:latin typeface="Arial" pitchFamily="34" charset="0"/>
              </a:rPr>
              <a:t>‘</a:t>
            </a:r>
            <a:r>
              <a:rPr lang="en-GB" sz="2000" i="1">
                <a:solidFill>
                  <a:srgbClr val="000000"/>
                </a:solidFill>
                <a:latin typeface="Arial" pitchFamily="34" charset="0"/>
              </a:rPr>
              <a:t>I so don’t want to miss</a:t>
            </a:r>
            <a:r>
              <a:rPr lang="en-GB" sz="2000">
                <a:solidFill>
                  <a:srgbClr val="000000"/>
                </a:solidFill>
                <a:latin typeface="Arial" pitchFamily="34" charset="0"/>
              </a:rPr>
              <a:t> </a:t>
            </a:r>
            <a:r>
              <a:rPr lang="en-GB" sz="2000" i="1">
                <a:solidFill>
                  <a:srgbClr val="000000"/>
                </a:solidFill>
                <a:latin typeface="Arial" pitchFamily="34" charset="0"/>
              </a:rPr>
              <a:t>this opportunity</a:t>
            </a:r>
            <a:r>
              <a:rPr lang="en-GB" sz="2000">
                <a:solidFill>
                  <a:srgbClr val="000000"/>
                </a:solidFill>
                <a:latin typeface="Arial" pitchFamily="34" charset="0"/>
              </a:rPr>
              <a:t>’</a:t>
            </a:r>
          </a:p>
          <a:p>
            <a:pPr lvl="1" eaLnBrk="1" hangingPunct="1">
              <a:lnSpc>
                <a:spcPct val="140000"/>
              </a:lnSpc>
              <a:buClr>
                <a:srgbClr val="D30022"/>
              </a:buClr>
              <a:buSzPct val="40000"/>
              <a:buFont typeface="Wingdings" pitchFamily="2" charset="2"/>
              <a:buChar char="§"/>
              <a:defRPr/>
            </a:pPr>
            <a:r>
              <a:rPr lang="en-GB" sz="2000" i="1">
                <a:solidFill>
                  <a:srgbClr val="000000"/>
                </a:solidFill>
                <a:latin typeface="Arial" pitchFamily="34" charset="0"/>
              </a:rPr>
              <a:t>‘It was a catch 12 situation’</a:t>
            </a:r>
          </a:p>
        </p:txBody>
      </p:sp>
      <p:sp>
        <p:nvSpPr>
          <p:cNvPr id="1207299" name="Rectangle 3"/>
          <p:cNvSpPr>
            <a:spLocks noGrp="1" noChangeArrowheads="1"/>
          </p:cNvSpPr>
          <p:nvPr>
            <p:ph type="body" sz="half" idx="1"/>
          </p:nvPr>
        </p:nvSpPr>
        <p:spPr>
          <a:xfrm>
            <a:off x="943242" y="1163639"/>
            <a:ext cx="4274244" cy="4500563"/>
          </a:xfrm>
        </p:spPr>
        <p:txBody>
          <a:bodyPr>
            <a:normAutofit fontScale="92500" lnSpcReduction="10000"/>
          </a:bodyPr>
          <a:lstStyle/>
          <a:p>
            <a:pPr marL="0" indent="0">
              <a:buNone/>
              <a:defRPr/>
            </a:pPr>
            <a:r>
              <a:rPr lang="en-GB" b="1" cap="none">
                <a:effectLst>
                  <a:outerShdw blurRad="38100" dist="38100" dir="2700000" algn="tl">
                    <a:srgbClr val="FFFFFF"/>
                  </a:outerShdw>
                </a:effectLst>
                <a:latin typeface="Arial" panose="020B0604020202020204" pitchFamily="34" charset="0"/>
                <a:cs typeface="Arial" panose="020B0604020202020204" pitchFamily="34" charset="0"/>
              </a:rPr>
              <a:t>Do’s</a:t>
            </a:r>
          </a:p>
          <a:p>
            <a:pPr marL="0" indent="0">
              <a:defRPr/>
            </a:pPr>
            <a:r>
              <a:rPr lang="en-GB" cap="none">
                <a:latin typeface="Arial" panose="020B0604020202020204" pitchFamily="34" charset="0"/>
                <a:cs typeface="Arial" panose="020B0604020202020204" pitchFamily="34" charset="0"/>
              </a:rPr>
              <a:t>Mention future aspirations </a:t>
            </a:r>
          </a:p>
          <a:p>
            <a:pPr marL="0" indent="0">
              <a:buNone/>
              <a:defRPr/>
            </a:pPr>
            <a:endParaRPr lang="en-GB" sz="1000" cap="none">
              <a:latin typeface="Arial" panose="020B0604020202020204" pitchFamily="34" charset="0"/>
              <a:cs typeface="Arial" panose="020B0604020202020204" pitchFamily="34" charset="0"/>
            </a:endParaRPr>
          </a:p>
          <a:p>
            <a:pPr marL="0" indent="0">
              <a:defRPr/>
            </a:pPr>
            <a:r>
              <a:rPr lang="en-GB" cap="none">
                <a:latin typeface="Arial" panose="020B0604020202020204" pitchFamily="34" charset="0"/>
                <a:cs typeface="Arial" panose="020B0604020202020204" pitchFamily="34" charset="0"/>
              </a:rPr>
              <a:t>Get feedback from others </a:t>
            </a:r>
          </a:p>
          <a:p>
            <a:pPr marL="631825" lvl="1" indent="-177800">
              <a:defRPr/>
            </a:pPr>
            <a:r>
              <a:rPr lang="en-GB" cap="none">
                <a:latin typeface="Arial" panose="020B0604020202020204" pitchFamily="34" charset="0"/>
                <a:cs typeface="Arial" panose="020B0604020202020204" pitchFamily="34" charset="0"/>
              </a:rPr>
              <a:t>Advisers</a:t>
            </a:r>
          </a:p>
          <a:p>
            <a:pPr marL="631825" lvl="1" indent="-177800">
              <a:defRPr/>
            </a:pPr>
            <a:r>
              <a:rPr lang="en-GB" cap="none">
                <a:latin typeface="Arial" panose="020B0604020202020204" pitchFamily="34" charset="0"/>
                <a:cs typeface="Arial" panose="020B0604020202020204" pitchFamily="34" charset="0"/>
              </a:rPr>
              <a:t>Parents / Guardians</a:t>
            </a:r>
          </a:p>
          <a:p>
            <a:pPr marL="0" indent="0">
              <a:buNone/>
              <a:defRPr/>
            </a:pPr>
            <a:endParaRPr lang="en-GB" sz="1000" cap="none">
              <a:latin typeface="Arial" panose="020B0604020202020204" pitchFamily="34" charset="0"/>
              <a:cs typeface="Arial" panose="020B0604020202020204" pitchFamily="34" charset="0"/>
            </a:endParaRPr>
          </a:p>
          <a:p>
            <a:pPr marL="0" indent="0">
              <a:defRPr/>
            </a:pPr>
            <a:r>
              <a:rPr lang="en-GB" cap="none">
                <a:latin typeface="Arial" panose="020B0604020202020204" pitchFamily="34" charset="0"/>
                <a:cs typeface="Arial" panose="020B0604020202020204" pitchFamily="34" charset="0"/>
              </a:rPr>
              <a:t>Write it early and edit</a:t>
            </a:r>
          </a:p>
          <a:p>
            <a:pPr marL="0" indent="0">
              <a:buNone/>
              <a:defRPr/>
            </a:pPr>
            <a:endParaRPr lang="en-GB" sz="1000" cap="none">
              <a:latin typeface="Arial" panose="020B0604020202020204" pitchFamily="34" charset="0"/>
              <a:cs typeface="Arial" panose="020B0604020202020204" pitchFamily="34" charset="0"/>
            </a:endParaRPr>
          </a:p>
          <a:p>
            <a:pPr marL="0" indent="0">
              <a:defRPr/>
            </a:pPr>
            <a:r>
              <a:rPr lang="en-GB" cap="none">
                <a:latin typeface="Arial" panose="020B0604020202020204" pitchFamily="34" charset="0"/>
                <a:cs typeface="Arial" panose="020B0604020202020204" pitchFamily="34" charset="0"/>
              </a:rPr>
              <a:t>Take it with you to interview </a:t>
            </a:r>
          </a:p>
          <a:p>
            <a:pPr marL="631825" lvl="1" indent="-177800">
              <a:defRPr/>
            </a:pPr>
            <a:r>
              <a:rPr lang="en-GB" cap="none">
                <a:latin typeface="Arial" panose="020B0604020202020204" pitchFamily="34" charset="0"/>
                <a:cs typeface="Arial" panose="020B0604020202020204" pitchFamily="34" charset="0"/>
              </a:rPr>
              <a:t>Be prepared to answer questions about it</a:t>
            </a:r>
          </a:p>
          <a:p>
            <a:pPr marL="0" indent="0">
              <a:defRPr/>
            </a:pPr>
            <a:endParaRPr lang="en-US">
              <a:latin typeface="Arial" panose="020B0604020202020204" pitchFamily="34" charset="0"/>
              <a:cs typeface="Arial" panose="020B0604020202020204" pitchFamily="34" charset="0"/>
            </a:endParaRPr>
          </a:p>
        </p:txBody>
      </p:sp>
      <p:sp>
        <p:nvSpPr>
          <p:cNvPr id="112643" name="Rectangle 2"/>
          <p:cNvSpPr>
            <a:spLocks noGrp="1" noChangeArrowheads="1"/>
          </p:cNvSpPr>
          <p:nvPr>
            <p:ph type="title"/>
          </p:nvPr>
        </p:nvSpPr>
        <p:spPr>
          <a:xfrm>
            <a:off x="669701" y="269876"/>
            <a:ext cx="10571917" cy="625475"/>
          </a:xfrm>
        </p:spPr>
        <p:txBody>
          <a:bodyPr>
            <a:noAutofit/>
          </a:bodyPr>
          <a:lstStyle/>
          <a:p>
            <a:pPr eaLnBrk="1" hangingPunct="1">
              <a:defRPr/>
            </a:pPr>
            <a:r>
              <a:rPr lang="en-GB" sz="4000" b="1">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Personal Statement: Do’s &amp; Don’ts</a:t>
            </a:r>
            <a:endParaRPr lang="en-US" sz="4000" b="1">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pic>
        <p:nvPicPr>
          <p:cNvPr id="1207301" name="Picture 5" descr="maze"/>
          <p:cNvPicPr>
            <a:picLocks noGrp="1" noChangeAspect="1" noChangeArrowheads="1"/>
          </p:cNvPicPr>
          <p:nvPr>
            <p:ph sz="half" idx="2"/>
          </p:nvPr>
        </p:nvPicPr>
        <p:blipFill>
          <a:blip r:embed="rId3"/>
          <a:srcRect/>
          <a:stretch>
            <a:fillRect/>
          </a:stretch>
        </p:blipFill>
        <p:spPr>
          <a:xfrm>
            <a:off x="6167438" y="1028840"/>
            <a:ext cx="4547785" cy="4502150"/>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9700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2.29167E-6 -7.40741E-7 L -0.46459 -7.40741E-7 " pathEditMode="relative" rAng="0" ptsTypes="AA">
                                      <p:cBhvr>
                                        <p:cTn id="6" dur="2000" fill="hold"/>
                                        <p:tgtEl>
                                          <p:spTgt spid="1207301"/>
                                        </p:tgtEl>
                                        <p:attrNameLst>
                                          <p:attrName>ppt_x</p:attrName>
                                          <p:attrName>ppt_y</p:attrName>
                                        </p:attrNameLst>
                                      </p:cBhvr>
                                      <p:rCtr x="-232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ducation"/>
          <p:cNvPicPr>
            <a:picLocks noGrp="1" noChangeAspect="1" noChangeArrowheads="1"/>
          </p:cNvPicPr>
          <p:nvPr>
            <p:ph idx="4294967295"/>
          </p:nvPr>
        </p:nvPicPr>
        <p:blipFill>
          <a:blip r:embed="rId3"/>
          <a:srcRect/>
          <a:stretch>
            <a:fillRect/>
          </a:stretch>
        </p:blipFill>
        <p:spPr>
          <a:xfrm>
            <a:off x="2381250" y="1000125"/>
            <a:ext cx="7715250" cy="4643438"/>
          </a:xfrm>
          <a:prstGeom prst="rect">
            <a:avLst/>
          </a:prstGeom>
          <a:effectLst>
            <a:outerShdw blurRad="292100" dist="139700" dir="2700000" algn="tl" rotWithShape="0">
              <a:srgbClr val="333333">
                <a:alpha val="65000"/>
              </a:srgbClr>
            </a:outerShdw>
          </a:effectLst>
        </p:spPr>
      </p:pic>
      <p:sp>
        <p:nvSpPr>
          <p:cNvPr id="114690" name="Title 1"/>
          <p:cNvSpPr>
            <a:spLocks noGrp="1"/>
          </p:cNvSpPr>
          <p:nvPr>
            <p:ph type="title"/>
          </p:nvPr>
        </p:nvSpPr>
        <p:spPr>
          <a:xfrm>
            <a:off x="608528" y="0"/>
            <a:ext cx="10396882" cy="1151965"/>
          </a:xfrm>
        </p:spPr>
        <p:txBody>
          <a:bodyPr/>
          <a:lstStyle/>
          <a:p>
            <a:pPr>
              <a:defRPr/>
            </a:pPr>
            <a:r>
              <a:rPr lang="en-GB" sz="3200" b="1">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Edit, edit, edit!</a:t>
            </a:r>
            <a:r>
              <a:rPr lang="en-GB">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15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2236788" y="1144588"/>
            <a:ext cx="6145212" cy="4857750"/>
          </a:xfrm>
          <a:prstGeom prst="rect">
            <a:avLst/>
          </a:prstGeom>
          <a:solidFill>
            <a:schemeClr val="bg1"/>
          </a:solidFill>
          <a:ln w="9525">
            <a:noFill/>
            <a:miter lim="800000"/>
            <a:headEnd/>
            <a:tailEnd/>
          </a:ln>
        </p:spPr>
        <p:txBody>
          <a:bodyPr lIns="0" tIns="0" rIns="0" bIns="0"/>
          <a:lstStyle/>
          <a:p>
            <a:pPr algn="just" eaLnBrk="1" hangingPunct="1">
              <a:lnSpc>
                <a:spcPct val="200000"/>
              </a:lnSpc>
              <a:buClr>
                <a:srgbClr val="D30022"/>
              </a:buClr>
              <a:buFont typeface="Arial" pitchFamily="34" charset="0"/>
              <a:buNone/>
              <a:defRPr/>
            </a:pPr>
            <a:r>
              <a:rPr lang="en-GB" sz="2200" kern="0">
                <a:solidFill>
                  <a:srgbClr val="000000"/>
                </a:solidFill>
                <a:latin typeface="Arial"/>
              </a:rPr>
              <a:t>Dear John: I want a man who knows what love is. All about you are generous, kind, thoughtful people, who are not like you. Admit to being useless and inferior. You have ruined me. For other men, I yearn. For you I have no feelings whatsoever. When we are apart, I can be forever happy. Will you let me be. Yours, Gloria </a:t>
            </a:r>
            <a:endParaRPr lang="en-US" sz="2200" kern="0">
              <a:solidFill>
                <a:srgbClr val="000000"/>
              </a:solidFill>
              <a:latin typeface="Arial"/>
            </a:endParaRPr>
          </a:p>
        </p:txBody>
      </p:sp>
      <p:sp>
        <p:nvSpPr>
          <p:cNvPr id="4" name="Content Placeholder 2"/>
          <p:cNvSpPr txBox="1">
            <a:spLocks/>
          </p:cNvSpPr>
          <p:nvPr/>
        </p:nvSpPr>
        <p:spPr bwMode="auto">
          <a:xfrm>
            <a:off x="2236788" y="1143001"/>
            <a:ext cx="6145212" cy="4857750"/>
          </a:xfrm>
          <a:prstGeom prst="rect">
            <a:avLst/>
          </a:prstGeom>
          <a:solidFill>
            <a:schemeClr val="bg1"/>
          </a:solidFill>
          <a:ln w="9525">
            <a:noFill/>
            <a:miter lim="800000"/>
            <a:headEnd/>
            <a:tailEnd/>
          </a:ln>
        </p:spPr>
        <p:txBody>
          <a:bodyPr lIns="0" tIns="0" rIns="0" bIns="0"/>
          <a:lstStyle/>
          <a:p>
            <a:pPr algn="just" eaLnBrk="1" hangingPunct="1">
              <a:lnSpc>
                <a:spcPct val="200000"/>
              </a:lnSpc>
              <a:buClr>
                <a:srgbClr val="D30022"/>
              </a:buClr>
              <a:buFont typeface="Arial" pitchFamily="34" charset="0"/>
              <a:buNone/>
              <a:defRPr/>
            </a:pPr>
            <a:r>
              <a:rPr lang="en-GB" sz="2200" kern="0">
                <a:solidFill>
                  <a:srgbClr val="000000"/>
                </a:solidFill>
                <a:latin typeface="Arial"/>
              </a:rPr>
              <a:t>Dear John: I want a man who knows what love is all about. You are generous, kind, thoughtful. People who are not like you admit to being useless and inferior. You have ruined me for other men. I yearn for you. I have no feelings whatsoever when we are apart. I can be forever happy – will you let me be yours? Gloria </a:t>
            </a:r>
            <a:endParaRPr lang="en-US" sz="2200" kern="0">
              <a:solidFill>
                <a:srgbClr val="000000"/>
              </a:solidFill>
              <a:latin typeface="Arial"/>
            </a:endParaRPr>
          </a:p>
        </p:txBody>
      </p:sp>
      <p:sp>
        <p:nvSpPr>
          <p:cNvPr id="116739" name="Title 1"/>
          <p:cNvSpPr>
            <a:spLocks noGrp="1"/>
          </p:cNvSpPr>
          <p:nvPr>
            <p:ph type="title"/>
          </p:nvPr>
        </p:nvSpPr>
        <p:spPr>
          <a:xfrm>
            <a:off x="428223" y="62457"/>
            <a:ext cx="4697959" cy="1151965"/>
          </a:xfrm>
        </p:spPr>
        <p:txBody>
          <a:bodyPr>
            <a:normAutofit/>
          </a:bodyPr>
          <a:lstStyle/>
          <a:p>
            <a:pPr>
              <a:defRPr/>
            </a:pPr>
            <a:r>
              <a:rPr lang="en-GB" sz="4400" b="1">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Punctuation</a:t>
            </a:r>
            <a:endParaRPr lang="en-US" sz="4400" b="1">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pic>
        <p:nvPicPr>
          <p:cNvPr id="7" name="Picture 4" descr="3dboy06_3464x3464 by 姒儿喵喵."/>
          <p:cNvPicPr>
            <a:picLocks noChangeAspect="1" noChangeArrowheads="1"/>
          </p:cNvPicPr>
          <p:nvPr/>
        </p:nvPicPr>
        <p:blipFill>
          <a:blip r:embed="rId3" cstate="email"/>
          <a:srcRect/>
          <a:stretch>
            <a:fillRect/>
          </a:stretch>
        </p:blipFill>
        <p:spPr bwMode="auto">
          <a:xfrm flipH="1">
            <a:off x="8596330" y="1714488"/>
            <a:ext cx="1857388" cy="3214710"/>
          </a:xfrm>
          <a:prstGeom prst="rect">
            <a:avLst/>
          </a:prstGeom>
          <a:ln>
            <a:noFill/>
          </a:ln>
          <a:effectLst>
            <a:softEdge rad="112500"/>
          </a:effectLst>
        </p:spPr>
      </p:pic>
      <p:pic>
        <p:nvPicPr>
          <p:cNvPr id="9" name="Picture 4" descr="welcome and be happy by ramana.charming."/>
          <p:cNvPicPr>
            <a:picLocks noChangeAspect="1" noChangeArrowheads="1"/>
          </p:cNvPicPr>
          <p:nvPr/>
        </p:nvPicPr>
        <p:blipFill>
          <a:blip r:embed="rId4" cstate="email"/>
          <a:srcRect/>
          <a:stretch>
            <a:fillRect/>
          </a:stretch>
        </p:blipFill>
        <p:spPr bwMode="auto">
          <a:xfrm>
            <a:off x="8524892" y="1714488"/>
            <a:ext cx="2143108" cy="3714776"/>
          </a:xfrm>
          <a:prstGeom prst="rect">
            <a:avLst/>
          </a:prstGeom>
          <a:ln>
            <a:noFill/>
          </a:ln>
          <a:effectLst>
            <a:softEdge rad="112500"/>
          </a:effectLst>
        </p:spPr>
      </p:pic>
      <p:sp>
        <p:nvSpPr>
          <p:cNvPr id="8" name="Title 1"/>
          <p:cNvSpPr txBox="1">
            <a:spLocks/>
          </p:cNvSpPr>
          <p:nvPr/>
        </p:nvSpPr>
        <p:spPr>
          <a:xfrm>
            <a:off x="4701310" y="62457"/>
            <a:ext cx="7038108"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defRPr/>
            </a:pPr>
            <a:r>
              <a:rPr lang="en-GB" sz="2800" cap="none">
                <a:solidFill>
                  <a:schemeClr val="tx1"/>
                </a:solidFill>
                <a:latin typeface="Arial" panose="020B0604020202020204" pitchFamily="34" charset="0"/>
                <a:cs typeface="Arial" panose="020B0604020202020204" pitchFamily="34" charset="0"/>
              </a:rPr>
              <a:t>Same words same order but punctuation…</a:t>
            </a:r>
            <a:endParaRPr lang="en-US" sz="2800" cap="none">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706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9f9c06-069f-4060-a4e9-01e2a4ea733a">
      <Terms xmlns="http://schemas.microsoft.com/office/infopath/2007/PartnerControls"/>
    </lcf76f155ced4ddcb4097134ff3c332f>
    <TaxCatchAll xmlns="f03510fc-593f-4285-9b01-cf61ef2a8d7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C416A461D3D440B352289847103B9D" ma:contentTypeVersion="14" ma:contentTypeDescription="Create a new document." ma:contentTypeScope="" ma:versionID="226951d917e6145f48886b24cd90184a">
  <xsd:schema xmlns:xsd="http://www.w3.org/2001/XMLSchema" xmlns:xs="http://www.w3.org/2001/XMLSchema" xmlns:p="http://schemas.microsoft.com/office/2006/metadata/properties" xmlns:ns2="319f9c06-069f-4060-a4e9-01e2a4ea733a" xmlns:ns3="f03510fc-593f-4285-9b01-cf61ef2a8d73" targetNamespace="http://schemas.microsoft.com/office/2006/metadata/properties" ma:root="true" ma:fieldsID="a700b7e42669f0d46dd62ae08f013fca" ns2:_="" ns3:_="">
    <xsd:import namespace="319f9c06-069f-4060-a4e9-01e2a4ea733a"/>
    <xsd:import namespace="f03510fc-593f-4285-9b01-cf61ef2a8d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f9c06-069f-4060-a4e9-01e2a4ea7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896a49-dc33-486a-9cc5-1945d7ab10b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510fc-593f-4285-9b01-cf61ef2a8d7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94c8611-b6a8-4cb4-b3eb-84dd12076672}" ma:internalName="TaxCatchAll" ma:showField="CatchAllData" ma:web="f03510fc-593f-4285-9b01-cf61ef2a8d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77A5D7-253C-45C3-B1A5-221FE0C57A42}">
  <ds:schemaRefs>
    <ds:schemaRef ds:uri="319f9c06-069f-4060-a4e9-01e2a4ea733a"/>
    <ds:schemaRef ds:uri="f03510fc-593f-4285-9b01-cf61ef2a8d7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F571A5-BC3B-4B55-B357-4ECBE65A8663}"/>
</file>

<file path=customXml/itemProps3.xml><?xml version="1.0" encoding="utf-8"?>
<ds:datastoreItem xmlns:ds="http://schemas.openxmlformats.org/officeDocument/2006/customXml" ds:itemID="{2288314C-6E4F-4DE2-8DCC-5B8C95FA5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TC104033927[[fn=Main Event]]</Template>
  <Application>Microsoft Office PowerPoint</Application>
  <PresentationFormat>Widescreen</PresentationFormat>
  <Slides>15</Slides>
  <Notes>9</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Main Event</vt:lpstr>
      <vt:lpstr>personal Statements</vt:lpstr>
      <vt:lpstr>What evidence  do universities look for in an application?</vt:lpstr>
      <vt:lpstr>Personal Statements</vt:lpstr>
      <vt:lpstr>What admissions tutors are looking for</vt:lpstr>
      <vt:lpstr>Personal Statement  ABC Guide</vt:lpstr>
      <vt:lpstr>Reasons given to unsuccessful applicants</vt:lpstr>
      <vt:lpstr>Personal Statement: Do’s &amp; Don’ts</vt:lpstr>
      <vt:lpstr>Edit, edit, edit! </vt:lpstr>
      <vt:lpstr>Punctuation</vt:lpstr>
      <vt:lpstr>Do not go over the top…</vt:lpstr>
      <vt:lpstr>REMEMBER: Similarity Detection Service</vt:lpstr>
      <vt:lpstr>Exercise: Personal Statement Mind Map</vt:lpstr>
      <vt:lpstr>What you should have done and still be doing now?</vt:lpstr>
      <vt:lpstr>PowerPoint Presentation</vt:lpstr>
      <vt:lpstr>PowerPoint Presentation</vt:lpstr>
    </vt:vector>
  </TitlesOfParts>
  <Company>Chosen 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Due to the popularity it has been split into two clubs:  Monday - beginners learning Java using Greenfoot to create simple 2D games and general intro to coding. COMPLETE BEGGINERS WELCOME!  Thursday - intermediate learning how to code 3D games using Unity games engine and C#.   Both at lunchtime P1.  Starting from w/b 23 September Any questions please email Mr Johnson on rjo</dc:title>
  <dc:creator>J Parsons</dc:creator>
  <cp:revision>1</cp:revision>
  <dcterms:created xsi:type="dcterms:W3CDTF">2013-09-12T15:38:45Z</dcterms:created>
  <dcterms:modified xsi:type="dcterms:W3CDTF">2022-06-28T08:47:54Z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0x0101006FC416A461D3D440B352289847103B9D</vt:lpwstr>
  </property>
  <property fmtid="{D5CDD505-2E9C-101B-9397-08002B2CF9AE}" pid="3" name="MediaServiceImageTags">
    <vt:lpwstr/>
  </property>
</Properties>
</file>