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3FA88-DAEF-4E25-989E-20D7EB1EF7A3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8F6E2-9A04-4F81-A4D4-FC41A2400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300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B106E-8D4E-4C4B-B3F1-B510A67D88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841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6E27-4789-45CE-99D6-282D8851C240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A654B-5434-4434-AD2D-50834FF853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980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6E27-4789-45CE-99D6-282D8851C240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A654B-5434-4434-AD2D-50834FF853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379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6E27-4789-45CE-99D6-282D8851C240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A654B-5434-4434-AD2D-50834FF853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33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B9D1C7-8320-6F44-AEBF-E97B782D3BDA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0612" y="2180167"/>
            <a:ext cx="5653741" cy="1728445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42F075-AB1C-2B49-8336-5D8BE2344C95}"/>
              </a:ext>
            </a:extLst>
          </p:cNvPr>
          <p:cNvSpPr/>
          <p:nvPr userDrawn="1"/>
        </p:nvSpPr>
        <p:spPr>
          <a:xfrm>
            <a:off x="967860" y="1811374"/>
            <a:ext cx="1050693" cy="13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UCAS-Right_aligned-White_box-Keyline-CMYK.eps">
            <a:extLst>
              <a:ext uri="{FF2B5EF4-FFF2-40B4-BE49-F238E27FC236}">
                <a16:creationId xmlns:a16="http://schemas.microsoft.com/office/drawing/2014/main" id="{40F5302B-4159-9543-8E7B-8371B6EDA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544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CAS-Right_aligned-White_box-Keyline-CMYK.eps">
            <a:extLst>
              <a:ext uri="{FF2B5EF4-FFF2-40B4-BE49-F238E27FC236}">
                <a16:creationId xmlns:a16="http://schemas.microsoft.com/office/drawing/2014/main" id="{40F5302B-4159-9543-8E7B-8371B6EDA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68F3FA0-FDC9-4849-9430-862DED5AD74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3572AB-D103-F04F-843C-57A122277E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2180167"/>
            <a:ext cx="5653741" cy="1728445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AB683D2-E087-5246-947B-898367E069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4589DA-19E8-A24B-B8B1-5E3496051C6D}"/>
              </a:ext>
            </a:extLst>
          </p:cNvPr>
          <p:cNvSpPr/>
          <p:nvPr userDrawn="1"/>
        </p:nvSpPr>
        <p:spPr>
          <a:xfrm>
            <a:off x="967860" y="1811374"/>
            <a:ext cx="1050693" cy="13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54986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CAS-Right_aligned-White_box-Keyline-CMYK.eps">
            <a:extLst>
              <a:ext uri="{FF2B5EF4-FFF2-40B4-BE49-F238E27FC236}">
                <a16:creationId xmlns:a16="http://schemas.microsoft.com/office/drawing/2014/main" id="{40F5302B-4159-9543-8E7B-8371B6EDA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E3579E-A86C-2B42-8026-775A95163FA8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DBEB950-34E2-0B44-A5B0-21A103349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2180167"/>
            <a:ext cx="5653741" cy="1728445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6892874-2533-854F-B44D-B88C4D5745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7D17FA-5CD3-0D46-BE32-0A0252D433FC}"/>
              </a:ext>
            </a:extLst>
          </p:cNvPr>
          <p:cNvSpPr/>
          <p:nvPr userDrawn="1"/>
        </p:nvSpPr>
        <p:spPr>
          <a:xfrm>
            <a:off x="967860" y="1811374"/>
            <a:ext cx="1050693" cy="13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004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CAS-Right_aligned-White_box-Keyline-CMYK.eps">
            <a:extLst>
              <a:ext uri="{FF2B5EF4-FFF2-40B4-BE49-F238E27FC236}">
                <a16:creationId xmlns:a16="http://schemas.microsoft.com/office/drawing/2014/main" id="{40F5302B-4159-9543-8E7B-8371B6EDA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DEF661B-9E03-F742-B525-44535FC6C5E1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0D40CC-642D-5147-9BFC-B0B1AC2F6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2180167"/>
            <a:ext cx="5653741" cy="1728445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6931F73-515A-264C-90E5-DFEB933AB4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291848-ED40-4A40-BAB6-2B1DE40E22A6}"/>
              </a:ext>
            </a:extLst>
          </p:cNvPr>
          <p:cNvSpPr/>
          <p:nvPr userDrawn="1"/>
        </p:nvSpPr>
        <p:spPr>
          <a:xfrm>
            <a:off x="967860" y="1811374"/>
            <a:ext cx="1050693" cy="13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0214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CAS-Right_aligned-White_box-Keyline-CMYK.eps">
            <a:extLst>
              <a:ext uri="{FF2B5EF4-FFF2-40B4-BE49-F238E27FC236}">
                <a16:creationId xmlns:a16="http://schemas.microsoft.com/office/drawing/2014/main" id="{40F5302B-4159-9543-8E7B-8371B6EDA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2180167"/>
            <a:ext cx="5653741" cy="1728445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46E22CD-ECFF-1942-8BC5-7DA6986C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266583-8795-574B-86EE-A894098A2EF2}"/>
              </a:ext>
            </a:extLst>
          </p:cNvPr>
          <p:cNvSpPr/>
          <p:nvPr userDrawn="1"/>
        </p:nvSpPr>
        <p:spPr>
          <a:xfrm>
            <a:off x="967860" y="1811374"/>
            <a:ext cx="1050693" cy="13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14698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CAS-Right_aligned-White_box-Keyline-CMYK.eps">
            <a:extLst>
              <a:ext uri="{FF2B5EF4-FFF2-40B4-BE49-F238E27FC236}">
                <a16:creationId xmlns:a16="http://schemas.microsoft.com/office/drawing/2014/main" id="{40F5302B-4159-9543-8E7B-8371B6EDA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393573" y="740834"/>
            <a:ext cx="6610851" cy="53551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612" y="2180167"/>
            <a:ext cx="5653741" cy="1728445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46E22CD-ECFF-1942-8BC5-7DA6986C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612" y="4040095"/>
            <a:ext cx="5988424" cy="7874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subtitle style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266583-8795-574B-86EE-A894098A2EF2}"/>
              </a:ext>
            </a:extLst>
          </p:cNvPr>
          <p:cNvSpPr/>
          <p:nvPr userDrawn="1"/>
        </p:nvSpPr>
        <p:spPr>
          <a:xfrm>
            <a:off x="967860" y="1811374"/>
            <a:ext cx="1050693" cy="131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92866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753327"/>
            <a:ext cx="10970683" cy="14263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372783"/>
            <a:ext cx="10970683" cy="380418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DFB880F-01B4-47D0-8F5B-D0077F51EEF3}"/>
              </a:ext>
            </a:extLst>
          </p:cNvPr>
          <p:cNvSpPr txBox="1">
            <a:spLocks/>
          </p:cNvSpPr>
          <p:nvPr userDrawn="1"/>
        </p:nvSpPr>
        <p:spPr>
          <a:xfrm>
            <a:off x="9205339" y="6405034"/>
            <a:ext cx="2236731" cy="301789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Correct as of 29 March 2021</a:t>
            </a:r>
          </a:p>
        </p:txBody>
      </p:sp>
    </p:spTree>
    <p:extLst>
      <p:ext uri="{BB962C8B-B14F-4D97-AF65-F5344CB8AC3E}">
        <p14:creationId xmlns:p14="http://schemas.microsoft.com/office/powerpoint/2010/main" val="1459479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753327"/>
            <a:ext cx="10970683" cy="14263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372783"/>
            <a:ext cx="10970683" cy="380418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35363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6E27-4789-45CE-99D6-282D8851C240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A654B-5434-4434-AD2D-50834FF853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078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753327"/>
            <a:ext cx="10970683" cy="14263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372783"/>
            <a:ext cx="10970683" cy="380418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19781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753327"/>
            <a:ext cx="10970683" cy="14263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372783"/>
            <a:ext cx="10970683" cy="3804180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2552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753327"/>
            <a:ext cx="10970683" cy="14263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372783"/>
            <a:ext cx="10970683" cy="3804180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92102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753327"/>
            <a:ext cx="10970683" cy="14263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7" y="2372783"/>
            <a:ext cx="10970683" cy="3804180"/>
          </a:xfrm>
        </p:spPr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41546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753327"/>
            <a:ext cx="10970683" cy="14263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B9CAD-E212-6845-A205-785A297820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3117" y="2372785"/>
            <a:ext cx="685800" cy="605367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D19722B-2FDB-C04C-B7DF-66E63EE22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117" y="3164637"/>
            <a:ext cx="685800" cy="605367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4000DE6-704D-DD40-9F8F-B5F27A4A4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117" y="3969057"/>
            <a:ext cx="685800" cy="605367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1C3D762-C250-2941-A99E-F4B08D0018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117" y="4773478"/>
            <a:ext cx="685800" cy="605367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27C788D-2C9F-9F44-A044-5BC7965F8F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9476" y="2372785"/>
            <a:ext cx="685800" cy="605367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E0F62E-5091-FC41-9C6F-1DC8D30D58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9476" y="3164637"/>
            <a:ext cx="685800" cy="605367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512707-8F66-4A45-9800-281E740CED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9476" y="3969057"/>
            <a:ext cx="685800" cy="605367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E7C8E9C-8194-CA45-B6DC-26B5099A0F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89476" y="4773478"/>
            <a:ext cx="685800" cy="605367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F19C0D6-EB2C-984B-93F9-02244A59B3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44601" y="2372785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5ADD71D7-2E61-C347-AA5D-7A72D5E91C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44601" y="316463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0BB11CF3-09A2-2546-9268-22750129E5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4601" y="396905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E639FB93-15C9-BF48-9B3B-95142658C2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44601" y="4773478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675738D7-2032-9649-835F-98FAD66A6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38390" y="2372785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7490A912-3C44-6749-A326-219A1C6AB8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8390" y="316463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E694CAB6-F509-B141-BE2A-57C9AA4503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38390" y="396905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1057927B-7B17-2147-B141-2C804D4C61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38390" y="4773478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57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753327"/>
            <a:ext cx="10970683" cy="14263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823942-EAF6-4D4F-ACF9-EA857F2D7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05034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99FCE47-F1ED-3E48-812B-FDDB0A672613}" type="datetime4">
              <a:rPr lang="en-GB" smtClean="0"/>
              <a:t>29 March 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B9CAD-E212-6845-A205-785A297820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3117" y="2372785"/>
            <a:ext cx="685800" cy="605367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D19722B-2FDB-C04C-B7DF-66E63EE22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117" y="3164637"/>
            <a:ext cx="685800" cy="605367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4000DE6-704D-DD40-9F8F-B5F27A4A4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117" y="3969057"/>
            <a:ext cx="685800" cy="605367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1C3D762-C250-2941-A99E-F4B08D0018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117" y="4773478"/>
            <a:ext cx="685800" cy="605367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27C788D-2C9F-9F44-A044-5BC7965F8F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9476" y="2372785"/>
            <a:ext cx="685800" cy="605367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E0F62E-5091-FC41-9C6F-1DC8D30D58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9476" y="3164637"/>
            <a:ext cx="685800" cy="605367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512707-8F66-4A45-9800-281E740CED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9476" y="3969057"/>
            <a:ext cx="685800" cy="605367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E7C8E9C-8194-CA45-B6DC-26B5099A0F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89476" y="4773478"/>
            <a:ext cx="685800" cy="605367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F19C0D6-EB2C-984B-93F9-02244A59B3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44601" y="2372785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5ADD71D7-2E61-C347-AA5D-7A72D5E91C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44601" y="316463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0BB11CF3-09A2-2546-9268-22750129E5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4601" y="396905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E639FB93-15C9-BF48-9B3B-95142658C2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44601" y="4773478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675738D7-2032-9649-835F-98FAD66A6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38390" y="2372785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7490A912-3C44-6749-A326-219A1C6AB8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8390" y="316463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E694CAB6-F509-B141-BE2A-57C9AA4503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38390" y="396905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1057927B-7B17-2147-B141-2C804D4C61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38390" y="4773478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52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753327"/>
            <a:ext cx="10970683" cy="14263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823942-EAF6-4D4F-ACF9-EA857F2D7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05034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6205FD0-18AD-4341-96D3-A34A43F0CD1F}" type="datetime4">
              <a:rPr lang="en-GB" smtClean="0"/>
              <a:t>29 March 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B9CAD-E212-6845-A205-785A297820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3117" y="2372785"/>
            <a:ext cx="685800" cy="605367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D19722B-2FDB-C04C-B7DF-66E63EE22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117" y="3164637"/>
            <a:ext cx="685800" cy="605367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4000DE6-704D-DD40-9F8F-B5F27A4A4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117" y="3969057"/>
            <a:ext cx="685800" cy="605367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1C3D762-C250-2941-A99E-F4B08D0018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117" y="4773478"/>
            <a:ext cx="685800" cy="605367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27C788D-2C9F-9F44-A044-5BC7965F8F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9476" y="2372785"/>
            <a:ext cx="685800" cy="605367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E0F62E-5091-FC41-9C6F-1DC8D30D58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9476" y="3164637"/>
            <a:ext cx="685800" cy="605367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512707-8F66-4A45-9800-281E740CED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9476" y="3969057"/>
            <a:ext cx="685800" cy="605367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E7C8E9C-8194-CA45-B6DC-26B5099A0F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89476" y="4773478"/>
            <a:ext cx="685800" cy="605367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F19C0D6-EB2C-984B-93F9-02244A59B3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44601" y="2372785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5ADD71D7-2E61-C347-AA5D-7A72D5E91C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44601" y="316463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0BB11CF3-09A2-2546-9268-22750129E5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4601" y="396905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E639FB93-15C9-BF48-9B3B-95142658C2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44601" y="4773478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675738D7-2032-9649-835F-98FAD66A6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38390" y="2372785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7490A912-3C44-6749-A326-219A1C6AB8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8390" y="316463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E694CAB6-F509-B141-BE2A-57C9AA4503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38390" y="396905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1057927B-7B17-2147-B141-2C804D4C61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38390" y="4773478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46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753327"/>
            <a:ext cx="10970683" cy="14263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823942-EAF6-4D4F-ACF9-EA857F2D7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05034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9B11CB8-F8B1-814F-BC9A-86125EBBE0FF}" type="datetime4">
              <a:rPr lang="en-GB" smtClean="0"/>
              <a:t>29 March 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B9CAD-E212-6845-A205-785A297820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3117" y="2372785"/>
            <a:ext cx="685800" cy="605367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D19722B-2FDB-C04C-B7DF-66E63EE22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117" y="3164637"/>
            <a:ext cx="685800" cy="605367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4000DE6-704D-DD40-9F8F-B5F27A4A4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117" y="3969057"/>
            <a:ext cx="685800" cy="605367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1C3D762-C250-2941-A99E-F4B08D0018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117" y="4773478"/>
            <a:ext cx="685800" cy="605367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27C788D-2C9F-9F44-A044-5BC7965F8F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9476" y="2372785"/>
            <a:ext cx="685800" cy="605367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E0F62E-5091-FC41-9C6F-1DC8D30D58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9476" y="3164637"/>
            <a:ext cx="685800" cy="605367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512707-8F66-4A45-9800-281E740CED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9476" y="3969057"/>
            <a:ext cx="685800" cy="605367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E7C8E9C-8194-CA45-B6DC-26B5099A0F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89476" y="4773478"/>
            <a:ext cx="685800" cy="605367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F19C0D6-EB2C-984B-93F9-02244A59B3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44601" y="2372785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5ADD71D7-2E61-C347-AA5D-7A72D5E91C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44601" y="316463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0BB11CF3-09A2-2546-9268-22750129E5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4601" y="396905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E639FB93-15C9-BF48-9B3B-95142658C2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44601" y="4773478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675738D7-2032-9649-835F-98FAD66A6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38390" y="2372785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7490A912-3C44-6749-A326-219A1C6AB8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8390" y="316463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E694CAB6-F509-B141-BE2A-57C9AA4503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38390" y="396905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1057927B-7B17-2147-B141-2C804D4C61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38390" y="4773478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97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B2BB65-9C8F-1745-8F99-570BCDE15815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753327"/>
            <a:ext cx="10970683" cy="14263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823942-EAF6-4D4F-ACF9-EA857F2D7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1791" y="6405034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615C12-50A9-E74E-BADA-9AFB536A7C5C}" type="datetime4">
              <a:rPr lang="en-GB" smtClean="0"/>
              <a:t>29 March 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47ADD6D-F19E-0748-BDED-3CEC6738A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A1B161-2BFD-704B-88A5-6E59A33CE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11E78FEF-7953-0F4B-B528-0643A0F3C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C99DAF-3190-7247-990A-FA19704FEEDC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B9CAD-E212-6845-A205-785A297820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3117" y="2372785"/>
            <a:ext cx="685800" cy="605367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D19722B-2FDB-C04C-B7DF-66E63EE22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3117" y="3164637"/>
            <a:ext cx="685800" cy="605367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4000DE6-704D-DD40-9F8F-B5F27A4A4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117" y="3969057"/>
            <a:ext cx="685800" cy="605367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1C3D762-C250-2941-A99E-F4B08D0018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117" y="4773478"/>
            <a:ext cx="685800" cy="605367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27C788D-2C9F-9F44-A044-5BC7965F8F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9476" y="2372785"/>
            <a:ext cx="685800" cy="605367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E0F62E-5091-FC41-9C6F-1DC8D30D58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9476" y="3164637"/>
            <a:ext cx="685800" cy="605367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512707-8F66-4A45-9800-281E740CED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9476" y="3969057"/>
            <a:ext cx="685800" cy="605367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E7C8E9C-8194-CA45-B6DC-26B5099A0F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89476" y="4773478"/>
            <a:ext cx="685800" cy="605367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#</a:t>
            </a:r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F19C0D6-EB2C-984B-93F9-02244A59B3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44601" y="2372785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5ADD71D7-2E61-C347-AA5D-7A72D5E91C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44601" y="316463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0BB11CF3-09A2-2546-9268-22750129E5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4601" y="396905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E639FB93-15C9-BF48-9B3B-95142658C2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44601" y="4773478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675738D7-2032-9649-835F-98FAD66A66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38390" y="2372785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7490A912-3C44-6749-A326-219A1C6AB8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8390" y="316463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E694CAB6-F509-B141-BE2A-57C9AA4503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38390" y="3969057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1057927B-7B17-2147-B141-2C804D4C61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38390" y="4773478"/>
            <a:ext cx="4347633" cy="6053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Type in item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4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E5AD9D7-3FF2-5447-AA52-34FD773D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prstGeom prst="rect">
            <a:avLst/>
          </a:prstGeo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49B58E8-986F-FA43-9938-1D0D441FC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2173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9AC5AAC-AFF5-4137-A818-F2D1D55B9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42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6E27-4789-45CE-99D6-282D8851C240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A654B-5434-4434-AD2D-50834FF853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192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prstGeom prst="rect">
            <a:avLst/>
          </a:prstGeo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2173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68FAC-2050-4A85-9044-3C92EBD13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56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248229D-B926-5A45-B37A-4C0F800FF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prstGeom prst="rect">
            <a:avLst/>
          </a:prstGeo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3C21144-0D4C-3D4E-ABB8-5B17F2DE0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2173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2226353-E0F5-4BA9-9FA9-F39951020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38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5499EDF-113E-8542-A55C-303B9E27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prstGeom prst="rect">
            <a:avLst/>
          </a:prstGeo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5FEF07A-017B-0D46-9B49-B575F6035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2173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75A755-39C6-41E0-801C-C99D2EB3A7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73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A26E801-3E29-734A-A15B-7CBF97B7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prstGeom prst="rect">
            <a:avLst/>
          </a:prstGeo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7599318-7E7F-A842-9771-05E6C1CC4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2173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FFB660-727E-4F55-B639-2361B6D98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39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449C442-4A25-164A-A88B-5124FFED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prstGeom prst="rect">
            <a:avLst/>
          </a:prstGeo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FE1CAA-62A8-9645-A977-B747EB5EC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2173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1B51288-3EF0-4E4A-96B7-DC30A8C36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149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9241ACC-D76F-604E-BD17-676DDA3C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prstGeom prst="rect">
            <a:avLst/>
          </a:prstGeom>
          <a:noFill/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FDAE54-0B72-5840-ADB5-ADBBECB2A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2173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94453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9CC6CA-015E-F54A-880B-F50F8F2F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prstGeom prst="rect">
            <a:avLst/>
          </a:prstGeom>
          <a:noFill/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94A325B-A913-4E45-A76F-72B6D9AB9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2173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17433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C93AA4-2A1D-2641-ABDF-4676DDF95443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Picture 14" descr="UCAS-Right_aligned-White_box-Keyline-CMYK.eps">
            <a:extLst>
              <a:ext uri="{FF2B5EF4-FFF2-40B4-BE49-F238E27FC236}">
                <a16:creationId xmlns:a16="http://schemas.microsoft.com/office/drawing/2014/main" id="{56C906EA-EECE-ED43-9004-850468826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AEF06A5-E191-CF4D-9010-404053BA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1709739"/>
            <a:ext cx="10964333" cy="2173260"/>
          </a:xfrm>
          <a:prstGeom prst="rect">
            <a:avLst/>
          </a:prstGeom>
          <a:noFill/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A2C4492-F0AF-E44B-A959-411165012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118" y="3916391"/>
            <a:ext cx="10964333" cy="2173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2014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84F3945-9D8C-0242-BDE4-40D251F4878A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753327"/>
            <a:ext cx="10970683" cy="14263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17" y="2377737"/>
            <a:ext cx="5181600" cy="3454312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377737"/>
            <a:ext cx="5181600" cy="3454312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B6542E-C13E-6248-8C04-89B972FF5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B26BC56-1107-BB4F-984B-10A700D7D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890485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E9AFB9C-4B00-CD4D-B15A-2D746C896158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8" y="740833"/>
            <a:ext cx="10972271" cy="143933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6" y="2372785"/>
            <a:ext cx="5157787" cy="54784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117" y="3006725"/>
            <a:ext cx="5157787" cy="285046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2372785"/>
            <a:ext cx="5183188" cy="54784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1" y="3006724"/>
            <a:ext cx="5259388" cy="2850465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1FCAE08-855D-7442-B6E5-9C8F7C665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FFA8B74-39C4-FA4D-9BC5-16ADA2492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88712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6E27-4789-45CE-99D6-282D8851C240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A654B-5434-4434-AD2D-50834FF853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467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2339B1-5FB1-0948-81EA-2321317B530B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7" y="753327"/>
            <a:ext cx="10970683" cy="14263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B97D18-93B2-5349-861E-55C33CA46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76C27E7-B462-2E41-A531-26A76E740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304937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3DF55-279F-4247-AC1E-B036619B6B6F}"/>
              </a:ext>
            </a:extLst>
          </p:cNvPr>
          <p:cNvSpPr txBox="1">
            <a:spLocks/>
          </p:cNvSpPr>
          <p:nvPr userDrawn="1"/>
        </p:nvSpPr>
        <p:spPr>
          <a:xfrm>
            <a:off x="9205339" y="6405034"/>
            <a:ext cx="2236731" cy="301789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tx1"/>
                </a:solidFill>
              </a:rPr>
              <a:t>Correct as of 29 March 2021</a:t>
            </a:r>
          </a:p>
        </p:txBody>
      </p:sp>
    </p:spTree>
    <p:extLst>
      <p:ext uri="{BB962C8B-B14F-4D97-AF65-F5344CB8AC3E}">
        <p14:creationId xmlns:p14="http://schemas.microsoft.com/office/powerpoint/2010/main" val="3289381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80428-BBF9-485C-BFF9-91D93F368C95}"/>
              </a:ext>
            </a:extLst>
          </p:cNvPr>
          <p:cNvSpPr txBox="1">
            <a:spLocks/>
          </p:cNvSpPr>
          <p:nvPr userDrawn="1"/>
        </p:nvSpPr>
        <p:spPr>
          <a:xfrm>
            <a:off x="9205339" y="6405034"/>
            <a:ext cx="2236731" cy="301789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Correct as of 29 March 2021</a:t>
            </a:r>
          </a:p>
        </p:txBody>
      </p:sp>
    </p:spTree>
    <p:extLst>
      <p:ext uri="{BB962C8B-B14F-4D97-AF65-F5344CB8AC3E}">
        <p14:creationId xmlns:p14="http://schemas.microsoft.com/office/powerpoint/2010/main" val="29780139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C6BC5-B24A-49D6-9B03-9DC341E094B9}"/>
              </a:ext>
            </a:extLst>
          </p:cNvPr>
          <p:cNvSpPr txBox="1">
            <a:spLocks/>
          </p:cNvSpPr>
          <p:nvPr userDrawn="1"/>
        </p:nvSpPr>
        <p:spPr>
          <a:xfrm>
            <a:off x="9205339" y="6405034"/>
            <a:ext cx="2236731" cy="301789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Correct as of 29 March 2021</a:t>
            </a:r>
          </a:p>
        </p:txBody>
      </p:sp>
    </p:spTree>
    <p:extLst>
      <p:ext uri="{BB962C8B-B14F-4D97-AF65-F5344CB8AC3E}">
        <p14:creationId xmlns:p14="http://schemas.microsoft.com/office/powerpoint/2010/main" val="1186870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F98CF-000E-463A-B2F1-1FE348A9C254}"/>
              </a:ext>
            </a:extLst>
          </p:cNvPr>
          <p:cNvSpPr txBox="1">
            <a:spLocks/>
          </p:cNvSpPr>
          <p:nvPr userDrawn="1"/>
        </p:nvSpPr>
        <p:spPr>
          <a:xfrm>
            <a:off x="9205339" y="6405034"/>
            <a:ext cx="2236731" cy="301789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tx1"/>
                </a:solidFill>
              </a:rPr>
              <a:t>Correct as of 29 March 2021</a:t>
            </a:r>
          </a:p>
        </p:txBody>
      </p:sp>
    </p:spTree>
    <p:extLst>
      <p:ext uri="{BB962C8B-B14F-4D97-AF65-F5344CB8AC3E}">
        <p14:creationId xmlns:p14="http://schemas.microsoft.com/office/powerpoint/2010/main" val="2027109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88A8A-5C9D-41DF-9198-3B1CC605ADC6}"/>
              </a:ext>
            </a:extLst>
          </p:cNvPr>
          <p:cNvSpPr txBox="1">
            <a:spLocks/>
          </p:cNvSpPr>
          <p:nvPr userDrawn="1"/>
        </p:nvSpPr>
        <p:spPr>
          <a:xfrm>
            <a:off x="9205339" y="6405034"/>
            <a:ext cx="2236731" cy="301789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tx1"/>
                </a:solidFill>
              </a:rPr>
              <a:t>Correct as of 29 March 2021</a:t>
            </a:r>
          </a:p>
        </p:txBody>
      </p:sp>
    </p:spTree>
    <p:extLst>
      <p:ext uri="{BB962C8B-B14F-4D97-AF65-F5344CB8AC3E}">
        <p14:creationId xmlns:p14="http://schemas.microsoft.com/office/powerpoint/2010/main" val="41268502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0920E3-9427-43E1-ADE2-54586B0A526A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EBD4B-7053-4BC7-9349-E37AADC0A3C7}"/>
              </a:ext>
            </a:extLst>
          </p:cNvPr>
          <p:cNvSpPr txBox="1">
            <a:spLocks/>
          </p:cNvSpPr>
          <p:nvPr userDrawn="1"/>
        </p:nvSpPr>
        <p:spPr>
          <a:xfrm>
            <a:off x="9205339" y="6405034"/>
            <a:ext cx="2236731" cy="301789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Correct as of 29 March 2021</a:t>
            </a:r>
          </a:p>
        </p:txBody>
      </p:sp>
    </p:spTree>
    <p:extLst>
      <p:ext uri="{BB962C8B-B14F-4D97-AF65-F5344CB8AC3E}">
        <p14:creationId xmlns:p14="http://schemas.microsoft.com/office/powerpoint/2010/main" val="3033493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EA87D2-2317-8F4F-8F38-620A046B0262}"/>
              </a:ext>
            </a:extLst>
          </p:cNvPr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18" y="740833"/>
            <a:ext cx="4388908" cy="1316567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buClr>
                <a:schemeClr val="accent5"/>
              </a:buClr>
              <a:defRPr sz="3200"/>
            </a:lvl1pPr>
            <a:lvl2pPr>
              <a:buClr>
                <a:schemeClr val="accent5"/>
              </a:buClr>
              <a:defRPr sz="2800"/>
            </a:lvl2pPr>
            <a:lvl3pPr>
              <a:buClr>
                <a:schemeClr val="accent5"/>
              </a:buClr>
              <a:defRPr sz="2400"/>
            </a:lvl3pPr>
            <a:lvl4pPr>
              <a:buClr>
                <a:schemeClr val="accent5"/>
              </a:buClr>
              <a:defRPr sz="2000"/>
            </a:lvl4pPr>
            <a:lvl5pPr>
              <a:buClr>
                <a:schemeClr val="accent5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18" y="2057401"/>
            <a:ext cx="438890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0781131-221C-9C42-8488-48450C8B3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05034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838A247-394A-D449-9F93-BEA464ADD3DD}" type="datetime4">
              <a:rPr lang="en-GB" smtClean="0"/>
              <a:t>29 March 2022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B6C8CD7-9AB1-6942-9F30-E56BD167F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CC416AC-EF67-1C4B-8AAD-0729705A6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94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6095999" y="1231770"/>
            <a:ext cx="5712884" cy="4851661"/>
          </a:xfrm>
          <a:prstGeom prst="rect">
            <a:avLst/>
          </a:prstGeom>
          <a:solidFill>
            <a:srgbClr val="3BC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6" y="740833"/>
            <a:ext cx="5109568" cy="131656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42098" y="1558565"/>
            <a:ext cx="5020687" cy="4078577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18" y="2057401"/>
            <a:ext cx="51095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05034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4A54624-B99B-AC4F-A116-46AE1742D7F1}" type="datetime4">
              <a:rPr lang="en-GB" smtClean="0"/>
              <a:t>29 March 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C14C72-6BB8-8C48-9E76-A44D30965F6A}"/>
              </a:ext>
            </a:extLst>
          </p:cNvPr>
          <p:cNvSpPr/>
          <p:nvPr userDrawn="1"/>
        </p:nvSpPr>
        <p:spPr>
          <a:xfrm>
            <a:off x="10758191" y="5958746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53925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6095999" y="1231770"/>
            <a:ext cx="5712884" cy="48516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6" y="740833"/>
            <a:ext cx="5109568" cy="131656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42098" y="1558565"/>
            <a:ext cx="5020687" cy="4078577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18" y="2057401"/>
            <a:ext cx="51095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05034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3D41685-637F-A541-9AC9-5F46001ECA27}" type="datetime4">
              <a:rPr lang="en-GB" smtClean="0"/>
              <a:t>29 March 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C14C72-6BB8-8C48-9E76-A44D30965F6A}"/>
              </a:ext>
            </a:extLst>
          </p:cNvPr>
          <p:cNvSpPr/>
          <p:nvPr userDrawn="1"/>
        </p:nvSpPr>
        <p:spPr>
          <a:xfrm>
            <a:off x="10758191" y="5958746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87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6E27-4789-45CE-99D6-282D8851C240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A654B-5434-4434-AD2D-50834FF853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9932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6095999" y="1231770"/>
            <a:ext cx="5712884" cy="48516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6" y="740833"/>
            <a:ext cx="5109568" cy="131656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42098" y="1558565"/>
            <a:ext cx="5020687" cy="4078577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18" y="2057401"/>
            <a:ext cx="51095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C14C72-6BB8-8C48-9E76-A44D30965F6A}"/>
              </a:ext>
            </a:extLst>
          </p:cNvPr>
          <p:cNvSpPr/>
          <p:nvPr userDrawn="1"/>
        </p:nvSpPr>
        <p:spPr>
          <a:xfrm>
            <a:off x="10758191" y="5958746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A12B7-EBC2-C64B-BA30-5EC28CE6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05034"/>
            <a:ext cx="3123463" cy="3146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CF22F4-70E1-3247-8A10-6817A6DE4064}" type="datetime4">
              <a:rPr lang="en-GB" smtClean="0"/>
              <a:t>29 March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D0BC9-6DEF-B04F-90B0-B4C92A566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15095-21DE-484F-BA48-3A0FD349F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424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6095999" y="1231770"/>
            <a:ext cx="5712884" cy="48516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6" y="740833"/>
            <a:ext cx="5109568" cy="131656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42098" y="1558565"/>
            <a:ext cx="5020687" cy="4078577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18" y="2057401"/>
            <a:ext cx="51095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05034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A6D6FAE-D43A-044F-91A1-990520CC9738}" type="datetime4">
              <a:rPr lang="en-GB" smtClean="0"/>
              <a:t>29 March 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C14C72-6BB8-8C48-9E76-A44D30965F6A}"/>
              </a:ext>
            </a:extLst>
          </p:cNvPr>
          <p:cNvSpPr/>
          <p:nvPr userDrawn="1"/>
        </p:nvSpPr>
        <p:spPr>
          <a:xfrm>
            <a:off x="10758191" y="5958746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578705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6095999" y="1231770"/>
            <a:ext cx="5712884" cy="48516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6" y="740833"/>
            <a:ext cx="5109568" cy="131656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42098" y="1558565"/>
            <a:ext cx="5020687" cy="4078577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3118" y="2057401"/>
            <a:ext cx="51095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1791" y="6405034"/>
            <a:ext cx="3123463" cy="31462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9F323AB-CA4F-FD4D-A9F9-7AB88D73544A}" type="datetime4">
              <a:rPr lang="en-GB" smtClean="0"/>
              <a:t>29 March 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976833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C14C72-6BB8-8C48-9E76-A44D30965F6A}"/>
              </a:ext>
            </a:extLst>
          </p:cNvPr>
          <p:cNvSpPr/>
          <p:nvPr userDrawn="1"/>
        </p:nvSpPr>
        <p:spPr>
          <a:xfrm>
            <a:off x="10758191" y="5958746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76666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6E27-4789-45CE-99D6-282D8851C240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A654B-5434-4434-AD2D-50834FF853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09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6E27-4789-45CE-99D6-282D8851C240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A654B-5434-4434-AD2D-50834FF853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52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6E27-4789-45CE-99D6-282D8851C240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A654B-5434-4434-AD2D-50834FF853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569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6E27-4789-45CE-99D6-282D8851C240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A654B-5434-4434-AD2D-50834FF853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11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36E27-4789-45CE-99D6-282D8851C240}" type="datetimeFigureOut">
              <a:rPr lang="en-GB" smtClean="0"/>
              <a:t>29/03/2022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A654B-5434-4434-AD2D-50834FF853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17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3117" y="753327"/>
            <a:ext cx="10970683" cy="14263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117" y="2372783"/>
            <a:ext cx="10970683" cy="38041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3117" y="6405034"/>
            <a:ext cx="5486640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5255" y="6405034"/>
            <a:ext cx="733629" cy="301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44E770-E37D-2345-9BB6-810ED8DE985D}"/>
              </a:ext>
            </a:extLst>
          </p:cNvPr>
          <p:cNvSpPr/>
          <p:nvPr userDrawn="1"/>
        </p:nvSpPr>
        <p:spPr>
          <a:xfrm>
            <a:off x="584819" y="466008"/>
            <a:ext cx="1050693" cy="13110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UCAS-Right_aligned-White_box-Keyline-CMYK.eps">
            <a:extLst>
              <a:ext uri="{FF2B5EF4-FFF2-40B4-BE49-F238E27FC236}">
                <a16:creationId xmlns:a16="http://schemas.microsoft.com/office/drawing/2014/main" id="{55BB31F9-5B32-034C-83C0-A2505AF73B41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4176" y="449071"/>
            <a:ext cx="164782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25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14">
          <p15:clr>
            <a:srgbClr val="F26B43"/>
          </p15:clr>
        </p15:guide>
        <p15:guide id="4" orient="horz" pos="350">
          <p15:clr>
            <a:srgbClr val="F26B43"/>
          </p15:clr>
        </p15:guide>
        <p15:guide id="5" orient="horz" pos="1030">
          <p15:clr>
            <a:srgbClr val="F26B43"/>
          </p15:clr>
        </p15:guide>
        <p15:guide id="6" orient="horz" pos="1121">
          <p15:clr>
            <a:srgbClr val="F26B43"/>
          </p15:clr>
        </p15:guide>
        <p15:guide id="7" pos="181">
          <p15:clr>
            <a:srgbClr val="F26B43"/>
          </p15:clr>
        </p15:guide>
        <p15:guide id="8" pos="5579">
          <p15:clr>
            <a:srgbClr val="F26B43"/>
          </p15:clr>
        </p15:guide>
        <p15:guide id="9" orient="horz" pos="302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818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2BF1411-0706-4FF3-83A5-1246B17D6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Registering for </a:t>
            </a:r>
            <a:r>
              <a:rPr lang="en-GB" dirty="0" smtClean="0"/>
              <a:t>a UCAS Hub </a:t>
            </a:r>
            <a:r>
              <a:rPr lang="en-GB" dirty="0"/>
              <a:t>account.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64822-ED7B-4B69-8CAC-272E475C5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|   </a:t>
            </a:r>
            <a:fld id="{D7A593A7-184A-6D43-8A36-702213271FF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09585"/>
              <a:t>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ED323-43BB-4991-AE41-96DACA94D19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05034"/>
            <a:ext cx="5977467" cy="302684"/>
          </a:xfrm>
        </p:spPr>
        <p:txBody>
          <a:bodyPr/>
          <a:lstStyle/>
          <a:p>
            <a:pPr defTabSz="609585"/>
            <a:r>
              <a:rPr lang="en-US">
                <a:solidFill>
                  <a:srgbClr val="1F2834"/>
                </a:solidFill>
                <a:latin typeface="Calibri" panose="020F0502020204030204"/>
              </a:rPr>
              <a:t>Security marking: </a:t>
            </a:r>
            <a:r>
              <a:rPr lang="en-US" b="1">
                <a:solidFill>
                  <a:srgbClr val="1F2834"/>
                </a:solidFill>
                <a:latin typeface="Calibri" panose="020F0502020204030204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699491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EE0DB-6D9A-4F4A-ABFD-54DE060D9D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3117" y="6417874"/>
            <a:ext cx="5976833" cy="301789"/>
          </a:xfrm>
        </p:spPr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Security marking: </a:t>
            </a: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7492C-E042-7D4C-B75A-0403D2DE6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|  </a:t>
            </a:r>
            <a:fld id="{D7A593A7-184A-6D43-8A36-702213271FF9}" type="slidenum">
              <a:rPr lang="en-US" dirty="0">
                <a:solidFill>
                  <a:srgbClr val="FFFFFF"/>
                </a:solidFill>
                <a:latin typeface="Calibri" panose="020F0502020204030204"/>
              </a:rPr>
              <a:pPr defTabSz="609585"/>
              <a:t>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870E385-BD29-4617-9767-E85F5731C396}"/>
              </a:ext>
            </a:extLst>
          </p:cNvPr>
          <p:cNvSpPr txBox="1"/>
          <p:nvPr/>
        </p:nvSpPr>
        <p:spPr>
          <a:xfrm>
            <a:off x="387055" y="1712144"/>
            <a:ext cx="2152277" cy="24207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20" tIns="60960" rIns="121920" bIns="60960" anchor="t" anchorCtr="0" compatLnSpc="1">
            <a:spAutoFit/>
          </a:bodyPr>
          <a:lstStyle/>
          <a:p>
            <a:pPr defTabSz="121917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133" b="1" kern="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defTabSz="121917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33" kern="0">
                <a:solidFill>
                  <a:srgbClr val="000000"/>
                </a:solidFill>
                <a:latin typeface="Calibri"/>
              </a:rPr>
              <a:t>Head to ucas.com </a:t>
            </a:r>
          </a:p>
          <a:p>
            <a:pPr defTabSz="121917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133">
              <a:solidFill>
                <a:srgbClr val="000000"/>
              </a:solidFill>
              <a:latin typeface="Calibri"/>
            </a:endParaRPr>
          </a:p>
          <a:p>
            <a:pPr defTabSz="121917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33">
                <a:solidFill>
                  <a:srgbClr val="000000"/>
                </a:solidFill>
                <a:latin typeface="Calibri"/>
              </a:rPr>
              <a:t>Select </a:t>
            </a:r>
            <a:r>
              <a:rPr lang="en-GB" sz="2133" b="1" kern="0">
                <a:solidFill>
                  <a:srgbClr val="000000"/>
                </a:solidFill>
                <a:latin typeface="Calibri"/>
              </a:rPr>
              <a:t>Sign in</a:t>
            </a:r>
            <a:r>
              <a:rPr lang="en-GB" sz="2133" kern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133">
                <a:solidFill>
                  <a:srgbClr val="000000"/>
                </a:solidFill>
                <a:latin typeface="Calibri"/>
              </a:rPr>
              <a:t>from the </a:t>
            </a:r>
            <a:r>
              <a:rPr lang="en-GB" sz="2133" kern="0">
                <a:solidFill>
                  <a:srgbClr val="000000"/>
                </a:solidFill>
                <a:latin typeface="Calibri"/>
              </a:rPr>
              <a:t>drop-down</a:t>
            </a:r>
            <a:r>
              <a:rPr lang="en-GB" sz="2133">
                <a:solidFill>
                  <a:srgbClr val="000000"/>
                </a:solidFill>
                <a:latin typeface="Calibri"/>
              </a:rPr>
              <a:t> menu.</a:t>
            </a:r>
            <a:r>
              <a:rPr lang="en-GB" sz="2133" kern="0">
                <a:solidFill>
                  <a:srgbClr val="000000"/>
                </a:solidFill>
                <a:latin typeface="Calibri"/>
              </a:rPr>
              <a:t> </a:t>
            </a:r>
            <a:endParaRPr lang="en-GB" sz="2133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691C06-1C69-45F2-B3ED-87595839CBB8}"/>
              </a:ext>
            </a:extLst>
          </p:cNvPr>
          <p:cNvSpPr txBox="1"/>
          <p:nvPr/>
        </p:nvSpPr>
        <p:spPr>
          <a:xfrm>
            <a:off x="479612" y="770966"/>
            <a:ext cx="6671981" cy="6975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09585"/>
            <a:r>
              <a:rPr lang="en-GB" sz="3733" b="1">
                <a:solidFill>
                  <a:srgbClr val="1F2834"/>
                </a:solidFill>
                <a:latin typeface="Calibri" panose="020F0502020204030204"/>
              </a:rPr>
              <a:t>Registering for an account</a:t>
            </a:r>
            <a:endParaRPr lang="en-US" sz="3733">
              <a:solidFill>
                <a:srgbClr val="1F2834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8F9858-F2D2-4382-99BC-212313178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082" y="2149813"/>
            <a:ext cx="8619749" cy="24211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D2F02D-8971-43C2-BC75-28437FE9D472}"/>
              </a:ext>
            </a:extLst>
          </p:cNvPr>
          <p:cNvSpPr/>
          <p:nvPr/>
        </p:nvSpPr>
        <p:spPr>
          <a:xfrm>
            <a:off x="10157013" y="2111110"/>
            <a:ext cx="1560847" cy="550385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b="1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2674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F593B-F02E-4BF9-A66B-183A8B176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Security marking: </a:t>
            </a: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54D13-AD85-4C2C-8F41-17FBF1EF9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|   </a:t>
            </a:r>
            <a:fld id="{D7A593A7-184A-6D43-8A36-702213271FF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09585"/>
              <a:t>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E937A5C-F1F1-429F-9C72-3E7E762D6E17}"/>
              </a:ext>
            </a:extLst>
          </p:cNvPr>
          <p:cNvSpPr txBox="1"/>
          <p:nvPr/>
        </p:nvSpPr>
        <p:spPr>
          <a:xfrm>
            <a:off x="8009294" y="2875315"/>
            <a:ext cx="3949623" cy="17642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20" tIns="60960" rIns="121920" bIns="60960" anchor="t" anchorCtr="0" compatLnSpc="1">
            <a:spAutoFit/>
          </a:bodyPr>
          <a:lstStyle/>
          <a:p>
            <a:pPr defTabSz="121917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33" kern="0" dirty="0">
                <a:solidFill>
                  <a:srgbClr val="000000"/>
                </a:solidFill>
                <a:latin typeface="Calibri"/>
              </a:rPr>
              <a:t>Choose </a:t>
            </a:r>
            <a:r>
              <a:rPr lang="en-GB" sz="2133" b="1" kern="0" dirty="0">
                <a:solidFill>
                  <a:srgbClr val="000000"/>
                </a:solidFill>
                <a:latin typeface="Calibri"/>
              </a:rPr>
              <a:t>Register</a:t>
            </a:r>
            <a:r>
              <a:rPr lang="en-GB" sz="2133" kern="0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defTabSz="121917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133" kern="0" dirty="0">
              <a:solidFill>
                <a:srgbClr val="000000"/>
              </a:solidFill>
              <a:latin typeface="Calibri"/>
            </a:endParaRPr>
          </a:p>
          <a:p>
            <a:pPr defTabSz="121917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133" kern="0" dirty="0">
                <a:solidFill>
                  <a:srgbClr val="000000"/>
                </a:solidFill>
                <a:latin typeface="Calibri"/>
              </a:rPr>
              <a:t>Note: The design of this screen is likely to </a:t>
            </a:r>
            <a:r>
              <a:rPr lang="en-GB" sz="2133" kern="0" dirty="0">
                <a:solidFill>
                  <a:srgbClr val="000000"/>
                </a:solidFill>
                <a:latin typeface="Calibri"/>
              </a:rPr>
              <a:t>change slightly </a:t>
            </a:r>
            <a:r>
              <a:rPr lang="en-GB" sz="2133" kern="0" dirty="0">
                <a:solidFill>
                  <a:srgbClr val="000000"/>
                </a:solidFill>
                <a:latin typeface="Calibri"/>
              </a:rPr>
              <a:t>through the application cycle. </a:t>
            </a:r>
            <a:endParaRPr lang="en-GB" sz="2133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5F1689-7F88-4399-9EC9-4D44706713FC}"/>
              </a:ext>
            </a:extLst>
          </p:cNvPr>
          <p:cNvSpPr txBox="1"/>
          <p:nvPr/>
        </p:nvSpPr>
        <p:spPr>
          <a:xfrm>
            <a:off x="479612" y="770966"/>
            <a:ext cx="6671981" cy="6975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09585"/>
            <a:r>
              <a:rPr lang="en-GB" sz="3733" b="1">
                <a:solidFill>
                  <a:srgbClr val="1F2834"/>
                </a:solidFill>
                <a:latin typeface="Calibri" panose="020F0502020204030204"/>
              </a:rPr>
              <a:t>Registering for an account</a:t>
            </a:r>
            <a:endParaRPr lang="en-US" sz="3733">
              <a:solidFill>
                <a:srgbClr val="1F2834"/>
              </a:solidFill>
              <a:latin typeface="Calibri" panose="020F0502020204030204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1B8593-B691-4249-82AD-5513A79CB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85" y="1550665"/>
            <a:ext cx="6868212" cy="45630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607FB6-3D2C-4B26-A9E3-6BBE0BD508E5}"/>
              </a:ext>
            </a:extLst>
          </p:cNvPr>
          <p:cNvSpPr/>
          <p:nvPr/>
        </p:nvSpPr>
        <p:spPr>
          <a:xfrm>
            <a:off x="2265705" y="2251560"/>
            <a:ext cx="468531" cy="401993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875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F593B-F02E-4BF9-A66B-183A8B176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Security marking: </a:t>
            </a: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54D13-AD85-4C2C-8F41-17FBF1EF9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|   </a:t>
            </a:r>
            <a:fld id="{D7A593A7-184A-6D43-8A36-702213271FF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09585"/>
              <a:t>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E937A5C-F1F1-429F-9C72-3E7E762D6E17}"/>
              </a:ext>
            </a:extLst>
          </p:cNvPr>
          <p:cNvSpPr txBox="1"/>
          <p:nvPr/>
        </p:nvSpPr>
        <p:spPr>
          <a:xfrm>
            <a:off x="611518" y="1877475"/>
            <a:ext cx="3662484" cy="34054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20" tIns="60960" rIns="121920" bIns="60960" anchor="t" anchorCtr="0" compatLnSpc="1">
            <a:spAutoFit/>
          </a:bodyPr>
          <a:lstStyle/>
          <a:p>
            <a:pPr defTabSz="609585"/>
            <a:r>
              <a:rPr lang="en-GB" sz="2133" dirty="0">
                <a:solidFill>
                  <a:srgbClr val="000000"/>
                </a:solidFill>
                <a:latin typeface="Calibri" panose="020F0502020204030204"/>
              </a:rPr>
              <a:t>Complete the short form. </a:t>
            </a:r>
            <a:endParaRPr lang="en-GB" sz="2133" dirty="0">
              <a:solidFill>
                <a:srgbClr val="1F2834"/>
              </a:solidFill>
              <a:latin typeface="Calibri" panose="020F0502020204030204"/>
            </a:endParaRPr>
          </a:p>
          <a:p>
            <a:pPr defTabSz="609585"/>
            <a:endParaRPr lang="en-GB" sz="2133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defTabSz="609585"/>
            <a:r>
              <a:rPr lang="en-GB" sz="2133" dirty="0">
                <a:solidFill>
                  <a:srgbClr val="000000"/>
                </a:solidFill>
                <a:latin typeface="Calibri" panose="020F0502020204030204"/>
              </a:rPr>
              <a:t>Make sure the </a:t>
            </a:r>
            <a:r>
              <a:rPr lang="en-GB" sz="2133" b="1" dirty="0">
                <a:solidFill>
                  <a:srgbClr val="000000"/>
                </a:solidFill>
                <a:latin typeface="Calibri" panose="020F0502020204030204"/>
              </a:rPr>
              <a:t>password </a:t>
            </a:r>
            <a:r>
              <a:rPr lang="en-GB" sz="2133" dirty="0">
                <a:solidFill>
                  <a:srgbClr val="000000"/>
                </a:solidFill>
                <a:latin typeface="Calibri" panose="020F0502020204030204"/>
              </a:rPr>
              <a:t>is </a:t>
            </a:r>
            <a:r>
              <a:rPr lang="en-GB" sz="2133" b="1" dirty="0">
                <a:solidFill>
                  <a:srgbClr val="000000"/>
                </a:solidFill>
                <a:latin typeface="Calibri" panose="020F0502020204030204"/>
              </a:rPr>
              <a:t>memorable</a:t>
            </a:r>
            <a:r>
              <a:rPr lang="en-GB" sz="2133" dirty="0">
                <a:solidFill>
                  <a:srgbClr val="000000"/>
                </a:solidFill>
                <a:latin typeface="Calibri" panose="020F0502020204030204"/>
              </a:rPr>
              <a:t>. </a:t>
            </a:r>
            <a:endParaRPr lang="en-GB" sz="2133" dirty="0">
              <a:solidFill>
                <a:srgbClr val="000000"/>
              </a:solidFill>
              <a:latin typeface="Calibri" panose="020F0502020204030204"/>
            </a:endParaRPr>
          </a:p>
          <a:p>
            <a:pPr defTabSz="609585"/>
            <a:endParaRPr lang="en-GB" sz="2133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defTabSz="609585"/>
            <a:r>
              <a:rPr lang="en-GB" sz="2133" dirty="0">
                <a:solidFill>
                  <a:srgbClr val="000000"/>
                </a:solidFill>
                <a:latin typeface="Calibri" panose="020F0502020204030204"/>
                <a:cs typeface="Calibri"/>
              </a:rPr>
              <a:t>Recommend school email address and school login – needs capital, lower case, number and a special character.</a:t>
            </a:r>
            <a:endParaRPr lang="en-GB" sz="2133" dirty="0">
              <a:solidFill>
                <a:srgbClr val="1F2834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060EC8-816A-4BC5-A143-A7F223DC5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78"/>
          <a:stretch/>
        </p:blipFill>
        <p:spPr>
          <a:xfrm>
            <a:off x="4599151" y="1393995"/>
            <a:ext cx="7299772" cy="40860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C02E55-87E4-4432-8AF6-C616458669EE}"/>
              </a:ext>
            </a:extLst>
          </p:cNvPr>
          <p:cNvSpPr txBox="1"/>
          <p:nvPr/>
        </p:nvSpPr>
        <p:spPr>
          <a:xfrm>
            <a:off x="515816" y="779585"/>
            <a:ext cx="6248400" cy="6975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09585"/>
            <a:r>
              <a:rPr lang="en-GB" sz="3733" b="1">
                <a:solidFill>
                  <a:srgbClr val="1F2834"/>
                </a:solidFill>
                <a:latin typeface="Calibri" panose="020F0502020204030204"/>
              </a:rPr>
              <a:t>Registering for an account</a:t>
            </a:r>
            <a:endParaRPr lang="en-US" sz="3733">
              <a:solidFill>
                <a:srgbClr val="1F2834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7ED941-07EA-427E-BF12-B3B88CAA9C9B}"/>
              </a:ext>
            </a:extLst>
          </p:cNvPr>
          <p:cNvSpPr/>
          <p:nvPr/>
        </p:nvSpPr>
        <p:spPr>
          <a:xfrm>
            <a:off x="5505710" y="2056710"/>
            <a:ext cx="558397" cy="315492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/>
            <a:endParaRPr lang="en-US" sz="24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1466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F6FD2-CEF6-4544-84FC-99D9F0B77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Security marking: </a:t>
            </a: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E11C8-3691-4423-A7B6-BF2F87D7D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|   </a:t>
            </a:r>
            <a:fld id="{D7A593A7-184A-6D43-8A36-702213271FF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09585"/>
              <a:t>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8C917077-3DE6-48FB-A816-D1BFF1239008}"/>
              </a:ext>
            </a:extLst>
          </p:cNvPr>
          <p:cNvSpPr txBox="1"/>
          <p:nvPr/>
        </p:nvSpPr>
        <p:spPr>
          <a:xfrm>
            <a:off x="479612" y="2453094"/>
            <a:ext cx="3486333" cy="14360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20" tIns="60960" rIns="121920" bIns="60960" anchor="t" anchorCtr="0" compatLnSpc="1">
            <a:spAutoFit/>
          </a:bodyPr>
          <a:lstStyle/>
          <a:p>
            <a:pPr defTabSz="609585"/>
            <a:r>
              <a:rPr lang="en-GB" sz="2133" dirty="0">
                <a:solidFill>
                  <a:srgbClr val="000000"/>
                </a:solidFill>
                <a:latin typeface="Calibri" panose="020F0502020204030204"/>
              </a:rPr>
              <a:t>UCAS will </a:t>
            </a:r>
            <a:r>
              <a:rPr lang="en-GB" sz="2133" dirty="0">
                <a:solidFill>
                  <a:srgbClr val="000000"/>
                </a:solidFill>
                <a:latin typeface="Calibri" panose="020F0502020204030204"/>
              </a:rPr>
              <a:t>email you a </a:t>
            </a:r>
            <a:r>
              <a:rPr lang="en-GB" sz="2133" b="1" dirty="0">
                <a:solidFill>
                  <a:srgbClr val="000000"/>
                </a:solidFill>
                <a:latin typeface="Calibri" panose="020F0502020204030204"/>
              </a:rPr>
              <a:t>code </a:t>
            </a:r>
            <a:r>
              <a:rPr lang="en-GB" sz="2133" dirty="0">
                <a:solidFill>
                  <a:srgbClr val="000000"/>
                </a:solidFill>
                <a:latin typeface="Calibri" panose="020F0502020204030204"/>
              </a:rPr>
              <a:t>to </a:t>
            </a:r>
            <a:r>
              <a:rPr lang="en-GB" sz="2133" b="1" dirty="0">
                <a:solidFill>
                  <a:srgbClr val="000000"/>
                </a:solidFill>
                <a:latin typeface="Calibri" panose="020F0502020204030204"/>
              </a:rPr>
              <a:t>verify </a:t>
            </a:r>
            <a:r>
              <a:rPr lang="en-GB" sz="2133" dirty="0">
                <a:solidFill>
                  <a:srgbClr val="000000"/>
                </a:solidFill>
                <a:latin typeface="Calibri" panose="020F0502020204030204"/>
              </a:rPr>
              <a:t>your email address, so we know we’ve got the right details.</a:t>
            </a:r>
            <a:endParaRPr lang="en-GB" sz="2133" dirty="0">
              <a:solidFill>
                <a:srgbClr val="1F2834"/>
              </a:solidFill>
              <a:latin typeface="Calibri" panose="020F050202020403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851BEDD-8F8F-4511-8256-35BE57AB41D4}"/>
              </a:ext>
            </a:extLst>
          </p:cNvPr>
          <p:cNvGrpSpPr/>
          <p:nvPr/>
        </p:nvGrpSpPr>
        <p:grpSpPr>
          <a:xfrm>
            <a:off x="3965946" y="1708657"/>
            <a:ext cx="7824201" cy="3825935"/>
            <a:chOff x="1734743" y="1033390"/>
            <a:chExt cx="7081490" cy="32651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37E831-3273-4411-9B15-CD8471F4A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639" t="3033" r="10467" b="19939"/>
            <a:stretch/>
          </p:blipFill>
          <p:spPr>
            <a:xfrm>
              <a:off x="1734743" y="1033390"/>
              <a:ext cx="5349145" cy="3265105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9C26F8-0BFA-4234-AA10-FD00AAE67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9727"/>
            <a:stretch/>
          </p:blipFill>
          <p:spPr>
            <a:xfrm>
              <a:off x="5694218" y="1526292"/>
              <a:ext cx="3122015" cy="273632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B7B6967-754F-42D7-9662-BD865920B9D0}"/>
              </a:ext>
            </a:extLst>
          </p:cNvPr>
          <p:cNvSpPr txBox="1"/>
          <p:nvPr/>
        </p:nvSpPr>
        <p:spPr>
          <a:xfrm>
            <a:off x="479612" y="770966"/>
            <a:ext cx="6671981" cy="6975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09585"/>
            <a:r>
              <a:rPr lang="en-GB" sz="3733" b="1">
                <a:solidFill>
                  <a:srgbClr val="1F2834"/>
                </a:solidFill>
                <a:latin typeface="Calibri" panose="020F0502020204030204"/>
              </a:rPr>
              <a:t>Registering for an account</a:t>
            </a:r>
            <a:endParaRPr lang="en-US" sz="3733">
              <a:solidFill>
                <a:srgbClr val="1F2834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7102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F6FD2-CEF6-4544-84FC-99D9F0B77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Security marking: </a:t>
            </a: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E11C8-3691-4423-A7B6-BF2F87D7D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|   </a:t>
            </a:r>
            <a:fld id="{D7A593A7-184A-6D43-8A36-702213271FF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09585"/>
              <a:t>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8C917077-3DE6-48FB-A816-D1BFF1239008}"/>
              </a:ext>
            </a:extLst>
          </p:cNvPr>
          <p:cNvSpPr txBox="1"/>
          <p:nvPr/>
        </p:nvSpPr>
        <p:spPr>
          <a:xfrm>
            <a:off x="590864" y="1687161"/>
            <a:ext cx="3835995" cy="41029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20" tIns="60960" rIns="121920" bIns="60960" anchor="t" anchorCtr="0" compatLnSpc="1">
            <a:spAutoFit/>
          </a:bodyPr>
          <a:lstStyle/>
          <a:p>
            <a:pPr defTabSz="121917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1" dirty="0">
              <a:solidFill>
                <a:srgbClr val="000000"/>
              </a:solidFill>
              <a:latin typeface="Calibri"/>
              <a:cs typeface="Calibri"/>
            </a:endParaRPr>
          </a:p>
          <a:p>
            <a:pPr defTabSz="609585"/>
            <a:r>
              <a:rPr lang="en-GB" sz="2133" dirty="0">
                <a:solidFill>
                  <a:srgbClr val="1F2834"/>
                </a:solidFill>
                <a:latin typeface="Calibri" panose="020F0502020204030204"/>
                <a:ea typeface="+mn-lt"/>
                <a:cs typeface="Calibri" panose="020F0502020204030204"/>
              </a:rPr>
              <a:t>Once you’ve registered, we ask you a few questions like when you want to start studying, where you live and what you’re interested in so we can tailor the information you see.  </a:t>
            </a:r>
          </a:p>
          <a:p>
            <a:pPr defTabSz="609585"/>
            <a:endParaRPr lang="en-GB" sz="2133" dirty="0">
              <a:solidFill>
                <a:srgbClr val="1F2834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 defTabSz="609585"/>
            <a:r>
              <a:rPr lang="en-GB" sz="2133" dirty="0">
                <a:solidFill>
                  <a:srgbClr val="1F2834"/>
                </a:solidFill>
                <a:latin typeface="Calibri" panose="020F0502020204030204"/>
                <a:ea typeface="+mn-lt"/>
                <a:cs typeface="Calibri" panose="020F0502020204030204"/>
              </a:rPr>
              <a:t>Make sure you choose the correct study year, </a:t>
            </a:r>
            <a:r>
              <a:rPr lang="en-GB" sz="2133" b="1" dirty="0">
                <a:solidFill>
                  <a:srgbClr val="1F2834"/>
                </a:solidFill>
                <a:latin typeface="Calibri" panose="020F0502020204030204"/>
                <a:ea typeface="+mn-lt"/>
                <a:cs typeface="Calibri" panose="020F0502020204030204"/>
              </a:rPr>
              <a:t>2023</a:t>
            </a:r>
            <a:r>
              <a:rPr lang="en-GB" sz="2133" dirty="0">
                <a:solidFill>
                  <a:srgbClr val="1F2834"/>
                </a:solidFill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lang="en-GB" sz="2133" dirty="0">
                <a:solidFill>
                  <a:srgbClr val="1F2834"/>
                </a:solidFill>
                <a:latin typeface="Calibri" panose="020F0502020204030204"/>
                <a:ea typeface="+mn-lt"/>
                <a:cs typeface="Calibri" panose="020F0502020204030204"/>
              </a:rPr>
              <a:t>if you want to </a:t>
            </a:r>
            <a:r>
              <a:rPr lang="en-GB" sz="2133" dirty="0">
                <a:solidFill>
                  <a:srgbClr val="1F2834"/>
                </a:solidFill>
                <a:latin typeface="Calibri" panose="020F0502020204030204"/>
                <a:ea typeface="+mn-lt"/>
                <a:cs typeface="Calibri" panose="020F0502020204030204"/>
              </a:rPr>
              <a:t>start September </a:t>
            </a:r>
            <a:r>
              <a:rPr lang="en-GB" sz="2133" dirty="0">
                <a:solidFill>
                  <a:srgbClr val="1F2834"/>
                </a:solidFill>
                <a:latin typeface="Calibri" panose="020F0502020204030204"/>
                <a:ea typeface="+mn-lt"/>
                <a:cs typeface="Calibri" panose="020F0502020204030204"/>
              </a:rPr>
              <a:t>next year.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F25981-F4E4-48F1-9339-E06713990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94"/>
          <a:stretch/>
        </p:blipFill>
        <p:spPr>
          <a:xfrm>
            <a:off x="4314893" y="1550665"/>
            <a:ext cx="4307263" cy="2493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EA4826-97E4-4818-B104-F3B40B7E1F16}"/>
              </a:ext>
            </a:extLst>
          </p:cNvPr>
          <p:cNvSpPr txBox="1"/>
          <p:nvPr/>
        </p:nvSpPr>
        <p:spPr>
          <a:xfrm>
            <a:off x="479612" y="770966"/>
            <a:ext cx="6671981" cy="6975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09585"/>
            <a:r>
              <a:rPr lang="en-GB" sz="3733" b="1">
                <a:solidFill>
                  <a:srgbClr val="1F2834"/>
                </a:solidFill>
                <a:latin typeface="Calibri" panose="020F0502020204030204"/>
              </a:rPr>
              <a:t>Registering for an account</a:t>
            </a:r>
            <a:endParaRPr lang="en-US" sz="3733">
              <a:solidFill>
                <a:srgbClr val="1F2834"/>
              </a:solidFill>
              <a:latin typeface="Calibri" panose="020F0502020204030204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5FD1BCB8-BE02-43FA-868C-0D9E1E511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075" y="2538879"/>
            <a:ext cx="3835995" cy="3337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365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F6FD2-CEF6-4544-84FC-99D9F0B77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Security marking: </a:t>
            </a: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E11C8-3691-4423-A7B6-BF2F87D7D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|   </a:t>
            </a:r>
            <a:fld id="{D7A593A7-184A-6D43-8A36-702213271FF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09585"/>
              <a:t>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8C917077-3DE6-48FB-A816-D1BFF1239008}"/>
              </a:ext>
            </a:extLst>
          </p:cNvPr>
          <p:cNvSpPr txBox="1"/>
          <p:nvPr/>
        </p:nvSpPr>
        <p:spPr>
          <a:xfrm>
            <a:off x="447393" y="1666459"/>
            <a:ext cx="3147624" cy="484164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20" tIns="60960" rIns="121920" bIns="60960" anchor="t" anchorCtr="0" compatLnSpc="1">
            <a:spAutoFit/>
          </a:bodyPr>
          <a:lstStyle/>
          <a:p>
            <a:pPr defTabSz="609585"/>
            <a:r>
              <a:rPr lang="en-GB" sz="2133" dirty="0">
                <a:solidFill>
                  <a:srgbClr val="313537"/>
                </a:solidFill>
                <a:latin typeface="Calibri" panose="020F0502020204030204"/>
                <a:ea typeface="+mn-lt"/>
                <a:cs typeface="Calibri" panose="020F0502020204030204"/>
              </a:rPr>
              <a:t>Choose the correct level of study, it's </a:t>
            </a:r>
            <a:r>
              <a:rPr lang="en-GB" sz="2133" b="1" dirty="0">
                <a:solidFill>
                  <a:srgbClr val="313537"/>
                </a:solidFill>
                <a:latin typeface="Calibri" panose="020F0502020204030204"/>
                <a:ea typeface="+mn-lt"/>
                <a:cs typeface="Calibri" panose="020F0502020204030204"/>
              </a:rPr>
              <a:t>Undergraduate</a:t>
            </a:r>
            <a:r>
              <a:rPr lang="en-GB" sz="2133" dirty="0">
                <a:solidFill>
                  <a:srgbClr val="313537"/>
                </a:solidFill>
                <a:latin typeface="Calibri" panose="020F0502020204030204"/>
                <a:ea typeface="+mn-lt"/>
                <a:cs typeface="Calibri" panose="020F0502020204030204"/>
              </a:rPr>
              <a:t>.</a:t>
            </a:r>
            <a:r>
              <a:rPr lang="en-GB" sz="2133" dirty="0">
                <a:solidFill>
                  <a:srgbClr val="313537"/>
                </a:solidFill>
                <a:latin typeface="Calibri" panose="020F0502020204030204"/>
                <a:ea typeface="+mn-lt"/>
                <a:cs typeface="Calibri" panose="020F0502020204030204"/>
              </a:rPr>
              <a:t> </a:t>
            </a:r>
            <a:endParaRPr lang="en-GB" sz="2133" dirty="0">
              <a:solidFill>
                <a:srgbClr val="1F2834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 defTabSz="609585"/>
            <a:endParaRPr lang="en-GB" sz="2133" dirty="0">
              <a:solidFill>
                <a:srgbClr val="1F2834"/>
              </a:solidFill>
              <a:latin typeface="Calibri" panose="020F0502020204030204"/>
              <a:ea typeface="+mn-lt"/>
              <a:cs typeface="Calibri" panose="020F0502020204030204"/>
            </a:endParaRPr>
          </a:p>
          <a:p>
            <a:pPr defTabSz="609585"/>
            <a:r>
              <a:rPr lang="en-GB" sz="2133" dirty="0">
                <a:solidFill>
                  <a:srgbClr val="313537"/>
                </a:solidFill>
                <a:latin typeface="Calibri" panose="020F0502020204030204"/>
                <a:ea typeface="+mn-lt"/>
                <a:cs typeface="Calibri" panose="020F0502020204030204"/>
              </a:rPr>
              <a:t>You can choose to get information on </a:t>
            </a:r>
            <a:r>
              <a:rPr lang="en-GB" sz="2133" b="1" dirty="0">
                <a:solidFill>
                  <a:srgbClr val="313537"/>
                </a:solidFill>
                <a:latin typeface="Calibri" panose="020F0502020204030204"/>
                <a:ea typeface="+mn-lt"/>
                <a:cs typeface="Calibri" panose="020F0502020204030204"/>
              </a:rPr>
              <a:t>apprenticeships </a:t>
            </a:r>
            <a:r>
              <a:rPr lang="en-GB" sz="2133" dirty="0">
                <a:solidFill>
                  <a:srgbClr val="313537"/>
                </a:solidFill>
                <a:latin typeface="Calibri" panose="020F0502020204030204"/>
                <a:ea typeface="+mn-lt"/>
                <a:cs typeface="Calibri" panose="020F0502020204030204"/>
              </a:rPr>
              <a:t>and </a:t>
            </a:r>
            <a:r>
              <a:rPr lang="en-GB" sz="2133" b="1" dirty="0">
                <a:solidFill>
                  <a:srgbClr val="313537"/>
                </a:solidFill>
                <a:latin typeface="Calibri" panose="020F0502020204030204"/>
                <a:ea typeface="+mn-lt"/>
                <a:cs typeface="Calibri" panose="020F0502020204030204"/>
              </a:rPr>
              <a:t>conservatoires </a:t>
            </a:r>
            <a:r>
              <a:rPr lang="en-GB" sz="2133" dirty="0">
                <a:solidFill>
                  <a:srgbClr val="313537"/>
                </a:solidFill>
                <a:latin typeface="Calibri" panose="020F0502020204030204"/>
                <a:ea typeface="+mn-lt"/>
                <a:cs typeface="Calibri" panose="020F0502020204030204"/>
              </a:rPr>
              <a:t>here too.</a:t>
            </a:r>
            <a:r>
              <a:rPr lang="en-GB" sz="2133" dirty="0">
                <a:solidFill>
                  <a:srgbClr val="313537"/>
                </a:solidFill>
                <a:latin typeface="Calibri" panose="020F0502020204030204"/>
              </a:rPr>
              <a:t> </a:t>
            </a:r>
          </a:p>
          <a:p>
            <a:pPr defTabSz="609585"/>
            <a:endParaRPr lang="en-GB" sz="2133" dirty="0">
              <a:solidFill>
                <a:srgbClr val="313537"/>
              </a:solidFill>
              <a:latin typeface="Calibri" panose="020F0502020204030204"/>
              <a:cs typeface="Calibri"/>
            </a:endParaRPr>
          </a:p>
          <a:p>
            <a:pPr defTabSz="609585"/>
            <a:r>
              <a:rPr lang="en-GB" sz="2133" dirty="0">
                <a:solidFill>
                  <a:srgbClr val="313537"/>
                </a:solidFill>
                <a:latin typeface="Calibri" panose="020F0502020204030204"/>
                <a:cs typeface="Calibri"/>
              </a:rPr>
              <a:t>Tell us where you live so we can direct you to the right information.</a:t>
            </a:r>
            <a:r>
              <a:rPr lang="en-GB" sz="2400" dirty="0">
                <a:solidFill>
                  <a:srgbClr val="313537"/>
                </a:solidFill>
                <a:latin typeface="Calibri" panose="020F0502020204030204"/>
                <a:cs typeface="Calibri"/>
              </a:rPr>
              <a:t> </a:t>
            </a:r>
          </a:p>
          <a:p>
            <a:pPr defTabSz="609585"/>
            <a:endParaRPr lang="en-GB" sz="2400" dirty="0">
              <a:solidFill>
                <a:srgbClr val="313537"/>
              </a:solidFill>
              <a:latin typeface="Merriweather"/>
              <a:cs typeface="Calibri"/>
            </a:endParaRPr>
          </a:p>
          <a:p>
            <a:pPr defTabSz="609585"/>
            <a:endParaRPr lang="en-GB" sz="2400" dirty="0">
              <a:solidFill>
                <a:srgbClr val="313537"/>
              </a:solidFill>
              <a:latin typeface="Merriweather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12246F-0C30-4CC3-82BF-928400568BFC}"/>
              </a:ext>
            </a:extLst>
          </p:cNvPr>
          <p:cNvSpPr txBox="1"/>
          <p:nvPr/>
        </p:nvSpPr>
        <p:spPr>
          <a:xfrm>
            <a:off x="479612" y="770966"/>
            <a:ext cx="6671981" cy="6975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09585"/>
            <a:r>
              <a:rPr lang="en-GB" sz="3733" b="1">
                <a:solidFill>
                  <a:srgbClr val="1F2834"/>
                </a:solidFill>
                <a:latin typeface="Calibri" panose="020F0502020204030204"/>
              </a:rPr>
              <a:t>Registering for an account</a:t>
            </a:r>
            <a:endParaRPr lang="en-US" sz="3733">
              <a:solidFill>
                <a:srgbClr val="1F2834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5B293E-177D-46F0-8FDC-4C8E85DE41AB}"/>
              </a:ext>
            </a:extLst>
          </p:cNvPr>
          <p:cNvGrpSpPr/>
          <p:nvPr/>
        </p:nvGrpSpPr>
        <p:grpSpPr>
          <a:xfrm>
            <a:off x="3815009" y="1623142"/>
            <a:ext cx="4613631" cy="2683369"/>
            <a:chOff x="3142610" y="1287694"/>
            <a:chExt cx="3460223" cy="20125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7A143B-03B1-4DD7-85F1-C2A5EC62F5E3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b="3277"/>
            <a:stretch/>
          </p:blipFill>
          <p:spPr>
            <a:xfrm>
              <a:off x="3142610" y="1287694"/>
              <a:ext cx="3460223" cy="19988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3F814B-7D0C-43FE-9DAF-E01A36E82A32}"/>
                </a:ext>
              </a:extLst>
            </p:cNvPr>
            <p:cNvSpPr/>
            <p:nvPr/>
          </p:nvSpPr>
          <p:spPr>
            <a:xfrm>
              <a:off x="4050151" y="2685533"/>
              <a:ext cx="1755228" cy="614688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85"/>
              <a:endParaRPr lang="en-US" sz="240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C44A5B1D-38D9-42E3-B78F-875C95455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170" y="3562216"/>
            <a:ext cx="4278921" cy="251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67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F6FD2-CEF6-4544-84FC-99D9F0B77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Security marking: </a:t>
            </a:r>
            <a:r>
              <a:rPr lang="en-US" b="1">
                <a:solidFill>
                  <a:srgbClr val="FFFFFF"/>
                </a:solidFill>
                <a:latin typeface="Calibri" panose="020F0502020204030204"/>
              </a:rPr>
              <a:t>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E11C8-3691-4423-A7B6-BF2F87D7D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Calibri" panose="020F0502020204030204"/>
              </a:rPr>
              <a:t>|   </a:t>
            </a:r>
            <a:fld id="{D7A593A7-184A-6D43-8A36-702213271FF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09585"/>
              <a:t>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8C917077-3DE6-48FB-A816-D1BFF1239008}"/>
              </a:ext>
            </a:extLst>
          </p:cNvPr>
          <p:cNvSpPr txBox="1"/>
          <p:nvPr/>
        </p:nvSpPr>
        <p:spPr>
          <a:xfrm>
            <a:off x="423949" y="1549228"/>
            <a:ext cx="3705964" cy="40618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21920" tIns="60960" rIns="121920" bIns="60960" anchor="t" anchorCtr="0" compatLnSpc="1">
            <a:spAutoFit/>
          </a:bodyPr>
          <a:lstStyle/>
          <a:p>
            <a:pPr defTabSz="609585"/>
            <a:r>
              <a:rPr lang="en-GB" sz="2133">
                <a:solidFill>
                  <a:srgbClr val="313537"/>
                </a:solidFill>
                <a:latin typeface="Calibri" panose="020F0502020204030204"/>
              </a:rPr>
              <a:t>Choose if you want to get tailored information about </a:t>
            </a:r>
            <a:r>
              <a:rPr lang="en-GB" sz="2133" err="1">
                <a:solidFill>
                  <a:srgbClr val="313537"/>
                </a:solidFill>
                <a:latin typeface="Calibri" panose="020F0502020204030204"/>
              </a:rPr>
              <a:t>uni</a:t>
            </a:r>
            <a:r>
              <a:rPr lang="en-GB" sz="2133">
                <a:solidFill>
                  <a:srgbClr val="313537"/>
                </a:solidFill>
                <a:latin typeface="Calibri" panose="020F0502020204030204"/>
              </a:rPr>
              <a:t>, college and apprenticeship options.</a:t>
            </a:r>
          </a:p>
          <a:p>
            <a:pPr defTabSz="609585"/>
            <a:endParaRPr lang="en-GB" sz="2133">
              <a:solidFill>
                <a:srgbClr val="313537"/>
              </a:solidFill>
              <a:latin typeface="Calibri" panose="020F0502020204030204"/>
            </a:endParaRPr>
          </a:p>
          <a:p>
            <a:pPr defTabSz="609585"/>
            <a:r>
              <a:rPr lang="en-GB" sz="2133">
                <a:solidFill>
                  <a:srgbClr val="313537"/>
                </a:solidFill>
                <a:latin typeface="Calibri" panose="020F0502020204030204"/>
              </a:rPr>
              <a:t>Select the </a:t>
            </a:r>
            <a:r>
              <a:rPr lang="en-GB" sz="2133" b="1">
                <a:solidFill>
                  <a:srgbClr val="313537"/>
                </a:solidFill>
                <a:latin typeface="Calibri" panose="020F0502020204030204"/>
              </a:rPr>
              <a:t>subjects </a:t>
            </a:r>
            <a:r>
              <a:rPr lang="en-GB" sz="2133">
                <a:solidFill>
                  <a:srgbClr val="313537"/>
                </a:solidFill>
                <a:latin typeface="Calibri" panose="020F0502020204030204"/>
              </a:rPr>
              <a:t>that you are interested in – you can change these at any point in your preferences. </a:t>
            </a:r>
            <a:endParaRPr lang="en-GB" sz="2133">
              <a:solidFill>
                <a:srgbClr val="1F2834"/>
              </a:solidFill>
              <a:latin typeface="Calibri" panose="020F0502020204030204"/>
              <a:cs typeface="Calibri"/>
            </a:endParaRPr>
          </a:p>
          <a:p>
            <a:pPr defTabSz="609585"/>
            <a:endParaRPr lang="en-GB" sz="2133">
              <a:solidFill>
                <a:srgbClr val="313537"/>
              </a:solidFill>
              <a:latin typeface="Calibri" panose="020F0502020204030204"/>
            </a:endParaRPr>
          </a:p>
          <a:p>
            <a:pPr defTabSz="609585"/>
            <a:r>
              <a:rPr lang="en-GB" sz="2133">
                <a:solidFill>
                  <a:srgbClr val="313537"/>
                </a:solidFill>
                <a:latin typeface="Calibri" panose="020F0502020204030204"/>
              </a:rPr>
              <a:t>Then scroll right to the bottom to </a:t>
            </a:r>
            <a:r>
              <a:rPr lang="en-GB" sz="2133" b="1">
                <a:solidFill>
                  <a:srgbClr val="313537"/>
                </a:solidFill>
                <a:latin typeface="Calibri" panose="020F0502020204030204"/>
              </a:rPr>
              <a:t>Create account</a:t>
            </a:r>
            <a:r>
              <a:rPr lang="en-GB" sz="2133">
                <a:solidFill>
                  <a:srgbClr val="313537"/>
                </a:solidFill>
                <a:latin typeface="Calibri" panose="020F0502020204030204"/>
              </a:rPr>
              <a:t>.</a:t>
            </a:r>
            <a:endParaRPr lang="en-GB" sz="2133">
              <a:solidFill>
                <a:srgbClr val="1F2834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FDAFB1-757F-4480-8715-A598080C7DF9}"/>
              </a:ext>
            </a:extLst>
          </p:cNvPr>
          <p:cNvSpPr txBox="1"/>
          <p:nvPr/>
        </p:nvSpPr>
        <p:spPr>
          <a:xfrm>
            <a:off x="479612" y="653735"/>
            <a:ext cx="6671981" cy="6975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09585"/>
            <a:r>
              <a:rPr lang="en-GB" sz="3733" b="1">
                <a:solidFill>
                  <a:srgbClr val="1F2834"/>
                </a:solidFill>
                <a:latin typeface="Calibri" panose="020F0502020204030204"/>
              </a:rPr>
              <a:t>Registering for an account</a:t>
            </a:r>
            <a:endParaRPr lang="en-US" sz="3733">
              <a:solidFill>
                <a:srgbClr val="1F2834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FE0471-BC29-42F6-AC36-52966C92A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94" t="2165" r="26859" b="38783"/>
          <a:stretch/>
        </p:blipFill>
        <p:spPr>
          <a:xfrm>
            <a:off x="4472395" y="1431996"/>
            <a:ext cx="4393832" cy="3992461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F16959-13F7-4CB5-B0BA-87C24D689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41" t="60661" r="38091" b="2402"/>
          <a:stretch/>
        </p:blipFill>
        <p:spPr>
          <a:xfrm>
            <a:off x="8200337" y="3181376"/>
            <a:ext cx="3705964" cy="28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47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cas2020">
  <a:themeElements>
    <a:clrScheme name="UCAS 2020">
      <a:dk1>
        <a:srgbClr val="1F2834"/>
      </a:dk1>
      <a:lt1>
        <a:srgbClr val="FFFFFF"/>
      </a:lt1>
      <a:dk2>
        <a:srgbClr val="555964"/>
      </a:dk2>
      <a:lt2>
        <a:srgbClr val="E7E6E6"/>
      </a:lt2>
      <a:accent1>
        <a:srgbClr val="FF6451"/>
      </a:accent1>
      <a:accent2>
        <a:srgbClr val="FBC651"/>
      </a:accent2>
      <a:accent3>
        <a:srgbClr val="5DB88D"/>
      </a:accent3>
      <a:accent4>
        <a:srgbClr val="3B92D9"/>
      </a:accent4>
      <a:accent5>
        <a:srgbClr val="3BC0C7"/>
      </a:accent5>
      <a:accent6>
        <a:srgbClr val="836CD8"/>
      </a:accent6>
      <a:hlink>
        <a:srgbClr val="E00023"/>
      </a:hlink>
      <a:folHlink>
        <a:srgbClr val="22389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application slidedeck.potx" id="{12A67CDD-5419-455F-AF8B-4BB516FD8011}" vid="{082A7060-7CCE-4900-A616-6111614CA9F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C416A461D3D440B352289847103B9D" ma:contentTypeVersion="14" ma:contentTypeDescription="Create a new document." ma:contentTypeScope="" ma:versionID="226951d917e6145f48886b24cd90184a">
  <xsd:schema xmlns:xsd="http://www.w3.org/2001/XMLSchema" xmlns:xs="http://www.w3.org/2001/XMLSchema" xmlns:p="http://schemas.microsoft.com/office/2006/metadata/properties" xmlns:ns2="319f9c06-069f-4060-a4e9-01e2a4ea733a" xmlns:ns3="f03510fc-593f-4285-9b01-cf61ef2a8d73" targetNamespace="http://schemas.microsoft.com/office/2006/metadata/properties" ma:root="true" ma:fieldsID="a700b7e42669f0d46dd62ae08f013fca" ns2:_="" ns3:_="">
    <xsd:import namespace="319f9c06-069f-4060-a4e9-01e2a4ea733a"/>
    <xsd:import namespace="f03510fc-593f-4285-9b01-cf61ef2a8d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9f9c06-069f-4060-a4e9-01e2a4ea73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b896a49-dc33-486a-9cc5-1945d7ab10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510fc-593f-4285-9b01-cf61ef2a8d7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94c8611-b6a8-4cb4-b3eb-84dd12076672}" ma:internalName="TaxCatchAll" ma:showField="CatchAllData" ma:web="f03510fc-593f-4285-9b01-cf61ef2a8d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03510fc-593f-4285-9b01-cf61ef2a8d73">
      <UserInfo>
        <DisplayName>Bates, Robert</DisplayName>
        <AccountId>52</AccountId>
        <AccountType/>
      </UserInfo>
      <UserInfo>
        <DisplayName>Rushiti, Joel</DisplayName>
        <AccountId>71</AccountId>
        <AccountType/>
      </UserInfo>
    </SharedWithUsers>
    <lcf76f155ced4ddcb4097134ff3c332f xmlns="319f9c06-069f-4060-a4e9-01e2a4ea733a">
      <Terms xmlns="http://schemas.microsoft.com/office/infopath/2007/PartnerControls"/>
    </lcf76f155ced4ddcb4097134ff3c332f>
    <TaxCatchAll xmlns="f03510fc-593f-4285-9b01-cf61ef2a8d73" xsi:nil="true"/>
  </documentManagement>
</p:properties>
</file>

<file path=customXml/itemProps1.xml><?xml version="1.0" encoding="utf-8"?>
<ds:datastoreItem xmlns:ds="http://schemas.openxmlformats.org/officeDocument/2006/customXml" ds:itemID="{25292A5D-80F6-43E9-9C75-0BBCF6B51E14}"/>
</file>

<file path=customXml/itemProps2.xml><?xml version="1.0" encoding="utf-8"?>
<ds:datastoreItem xmlns:ds="http://schemas.openxmlformats.org/officeDocument/2006/customXml" ds:itemID="{3DD45AD7-E5C1-453B-ACC2-E028A75F128C}"/>
</file>

<file path=customXml/itemProps3.xml><?xml version="1.0" encoding="utf-8"?>
<ds:datastoreItem xmlns:ds="http://schemas.openxmlformats.org/officeDocument/2006/customXml" ds:itemID="{F617A1DE-84F0-401C-B5E6-44422C17C943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174</Words>
  <Application>Microsoft Office PowerPoint</Application>
  <PresentationFormat>Widescreen</PresentationFormat>
  <Paragraphs>52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Merriweather</vt:lpstr>
      <vt:lpstr>Wingdings</vt:lpstr>
      <vt:lpstr>Office Theme</vt:lpstr>
      <vt:lpstr>ucas2020</vt:lpstr>
      <vt:lpstr>PowerPoint Presentation</vt:lpstr>
      <vt:lpstr>Registering for a UCAS Hub account.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Chosen Hill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Thomas</dc:creator>
  <cp:lastModifiedBy>S Thomas</cp:lastModifiedBy>
  <cp:revision>1</cp:revision>
  <dcterms:created xsi:type="dcterms:W3CDTF">2022-03-29T07:11:18Z</dcterms:created>
  <dcterms:modified xsi:type="dcterms:W3CDTF">2022-03-29T07:43:14Z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0x0101006FC416A461D3D440B352289847103B9D</vt:lpwstr>
  </property>
</Properties>
</file>